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53"/>
  </p:notesMasterIdLst>
  <p:handoutMasterIdLst>
    <p:handoutMasterId r:id="rId54"/>
  </p:handoutMasterIdLst>
  <p:sldIdLst>
    <p:sldId id="1192" r:id="rId5"/>
    <p:sldId id="1299" r:id="rId6"/>
    <p:sldId id="1300" r:id="rId7"/>
    <p:sldId id="1617" r:id="rId8"/>
    <p:sldId id="1618" r:id="rId9"/>
    <p:sldId id="1619" r:id="rId10"/>
    <p:sldId id="1620" r:id="rId11"/>
    <p:sldId id="1621" r:id="rId12"/>
    <p:sldId id="1622" r:id="rId13"/>
    <p:sldId id="1623" r:id="rId14"/>
    <p:sldId id="1625" r:id="rId15"/>
    <p:sldId id="1624" r:id="rId16"/>
    <p:sldId id="1626" r:id="rId17"/>
    <p:sldId id="1627" r:id="rId18"/>
    <p:sldId id="1628" r:id="rId19"/>
    <p:sldId id="1629" r:id="rId20"/>
    <p:sldId id="1630" r:id="rId21"/>
    <p:sldId id="1631" r:id="rId22"/>
    <p:sldId id="1594" r:id="rId23"/>
    <p:sldId id="1632" r:id="rId24"/>
    <p:sldId id="1633" r:id="rId25"/>
    <p:sldId id="1634" r:id="rId26"/>
    <p:sldId id="1572" r:id="rId27"/>
    <p:sldId id="1635" r:id="rId28"/>
    <p:sldId id="1636" r:id="rId29"/>
    <p:sldId id="1637" r:id="rId30"/>
    <p:sldId id="1574" r:id="rId31"/>
    <p:sldId id="1606" r:id="rId32"/>
    <p:sldId id="1608" r:id="rId33"/>
    <p:sldId id="1577" r:id="rId34"/>
    <p:sldId id="1609" r:id="rId35"/>
    <p:sldId id="1579" r:id="rId36"/>
    <p:sldId id="1601" r:id="rId37"/>
    <p:sldId id="1591" r:id="rId38"/>
    <p:sldId id="1592" r:id="rId39"/>
    <p:sldId id="1610" r:id="rId40"/>
    <p:sldId id="1596" r:id="rId41"/>
    <p:sldId id="1611" r:id="rId42"/>
    <p:sldId id="1584" r:id="rId43"/>
    <p:sldId id="1598" r:id="rId44"/>
    <p:sldId id="1613" r:id="rId45"/>
    <p:sldId id="1614" r:id="rId46"/>
    <p:sldId id="1616" r:id="rId47"/>
    <p:sldId id="1586" r:id="rId48"/>
    <p:sldId id="1605" r:id="rId49"/>
    <p:sldId id="1551" r:id="rId50"/>
    <p:sldId id="1554" r:id="rId51"/>
    <p:sldId id="1615" r:id="rId52"/>
  </p:sldIdLst>
  <p:sldSz cx="9144000" cy="6858000" type="screen4x3"/>
  <p:notesSz cx="6858000" cy="9296400"/>
  <p:defaultTextStyle>
    <a:defPPr>
      <a:defRPr lang="en-US"/>
    </a:defPPr>
    <a:lvl1pPr algn="ctr" rtl="0" fontAlgn="base">
      <a:spcBef>
        <a:spcPct val="50000"/>
      </a:spcBef>
      <a:spcAft>
        <a:spcPct val="30000"/>
      </a:spcAft>
      <a:buClr>
        <a:schemeClr val="tx1"/>
      </a:buClr>
      <a:defRPr sz="2000" b="1" kern="1200">
        <a:solidFill>
          <a:srgbClr val="FF0000"/>
        </a:solidFill>
        <a:latin typeface="Arial" charset="0"/>
        <a:ea typeface="+mn-ea"/>
        <a:cs typeface="+mn-cs"/>
      </a:defRPr>
    </a:lvl1pPr>
    <a:lvl2pPr marL="457200" algn="ctr" rtl="0" fontAlgn="base">
      <a:spcBef>
        <a:spcPct val="50000"/>
      </a:spcBef>
      <a:spcAft>
        <a:spcPct val="30000"/>
      </a:spcAft>
      <a:buClr>
        <a:schemeClr val="tx1"/>
      </a:buClr>
      <a:defRPr sz="2000" b="1" kern="1200">
        <a:solidFill>
          <a:srgbClr val="FF0000"/>
        </a:solidFill>
        <a:latin typeface="Arial" charset="0"/>
        <a:ea typeface="+mn-ea"/>
        <a:cs typeface="+mn-cs"/>
      </a:defRPr>
    </a:lvl2pPr>
    <a:lvl3pPr marL="914400" algn="ctr" rtl="0" fontAlgn="base">
      <a:spcBef>
        <a:spcPct val="50000"/>
      </a:spcBef>
      <a:spcAft>
        <a:spcPct val="30000"/>
      </a:spcAft>
      <a:buClr>
        <a:schemeClr val="tx1"/>
      </a:buClr>
      <a:defRPr sz="2000" b="1" kern="1200">
        <a:solidFill>
          <a:srgbClr val="FF0000"/>
        </a:solidFill>
        <a:latin typeface="Arial" charset="0"/>
        <a:ea typeface="+mn-ea"/>
        <a:cs typeface="+mn-cs"/>
      </a:defRPr>
    </a:lvl3pPr>
    <a:lvl4pPr marL="1371600" algn="ctr" rtl="0" fontAlgn="base">
      <a:spcBef>
        <a:spcPct val="50000"/>
      </a:spcBef>
      <a:spcAft>
        <a:spcPct val="30000"/>
      </a:spcAft>
      <a:buClr>
        <a:schemeClr val="tx1"/>
      </a:buClr>
      <a:defRPr sz="2000" b="1" kern="1200">
        <a:solidFill>
          <a:srgbClr val="FF0000"/>
        </a:solidFill>
        <a:latin typeface="Arial" charset="0"/>
        <a:ea typeface="+mn-ea"/>
        <a:cs typeface="+mn-cs"/>
      </a:defRPr>
    </a:lvl4pPr>
    <a:lvl5pPr marL="1828800" algn="ctr" rtl="0" fontAlgn="base">
      <a:spcBef>
        <a:spcPct val="50000"/>
      </a:spcBef>
      <a:spcAft>
        <a:spcPct val="30000"/>
      </a:spcAft>
      <a:buClr>
        <a:schemeClr val="tx1"/>
      </a:buClr>
      <a:defRPr sz="2000" b="1" kern="1200">
        <a:solidFill>
          <a:srgbClr val="FF0000"/>
        </a:solidFill>
        <a:latin typeface="Arial" charset="0"/>
        <a:ea typeface="+mn-ea"/>
        <a:cs typeface="+mn-cs"/>
      </a:defRPr>
    </a:lvl5pPr>
    <a:lvl6pPr marL="2286000" algn="l" defTabSz="914400" rtl="0" eaLnBrk="1" latinLnBrk="0" hangingPunct="1">
      <a:defRPr sz="2000" b="1" kern="1200">
        <a:solidFill>
          <a:srgbClr val="FF0000"/>
        </a:solidFill>
        <a:latin typeface="Arial" charset="0"/>
        <a:ea typeface="+mn-ea"/>
        <a:cs typeface="+mn-cs"/>
      </a:defRPr>
    </a:lvl6pPr>
    <a:lvl7pPr marL="2743200" algn="l" defTabSz="914400" rtl="0" eaLnBrk="1" latinLnBrk="0" hangingPunct="1">
      <a:defRPr sz="2000" b="1" kern="1200">
        <a:solidFill>
          <a:srgbClr val="FF0000"/>
        </a:solidFill>
        <a:latin typeface="Arial" charset="0"/>
        <a:ea typeface="+mn-ea"/>
        <a:cs typeface="+mn-cs"/>
      </a:defRPr>
    </a:lvl7pPr>
    <a:lvl8pPr marL="3200400" algn="l" defTabSz="914400" rtl="0" eaLnBrk="1" latinLnBrk="0" hangingPunct="1">
      <a:defRPr sz="2000" b="1" kern="1200">
        <a:solidFill>
          <a:srgbClr val="FF0000"/>
        </a:solidFill>
        <a:latin typeface="Arial" charset="0"/>
        <a:ea typeface="+mn-ea"/>
        <a:cs typeface="+mn-cs"/>
      </a:defRPr>
    </a:lvl8pPr>
    <a:lvl9pPr marL="3657600" algn="l" defTabSz="914400" rtl="0" eaLnBrk="1" latinLnBrk="0" hangingPunct="1">
      <a:defRPr sz="2000" b="1" kern="1200">
        <a:solidFill>
          <a:srgbClr val="FF00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Rhoades" initials="TR"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00"/>
    <a:srgbClr val="FFFF00"/>
    <a:srgbClr val="CCFFCC"/>
    <a:srgbClr val="3366FF"/>
    <a:srgbClr val="CC0099"/>
    <a:srgbClr val="800080"/>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79B58-C66B-4532-8533-2EBEE3B6A3CB}" v="1" dt="2021-04-01T06:22:54.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 Gomathi (Cognizant)" userId="S::888476@cognizant.com::b6919971-5880-47e8-9c5e-6dde3a413cb7" providerId="AD" clId="Web-{210A2BBE-A593-49FF-8847-0BBF13B6AE0A}"/>
    <pc:docChg chg="modSld">
      <pc:chgData name="B, Gomathi (Cognizant)" userId="S::888476@cognizant.com::b6919971-5880-47e8-9c5e-6dde3a413cb7" providerId="AD" clId="Web-{210A2BBE-A593-49FF-8847-0BBF13B6AE0A}" dt="2021-03-31T04:17:29.368" v="1"/>
      <pc:docMkLst>
        <pc:docMk/>
      </pc:docMkLst>
      <pc:sldChg chg="modNotes">
        <pc:chgData name="B, Gomathi (Cognizant)" userId="S::888476@cognizant.com::b6919971-5880-47e8-9c5e-6dde3a413cb7" providerId="AD" clId="Web-{210A2BBE-A593-49FF-8847-0BBF13B6AE0A}" dt="2021-03-31T04:17:29.368" v="1"/>
        <pc:sldMkLst>
          <pc:docMk/>
          <pc:sldMk cId="4179932727" sldId="1617"/>
        </pc:sldMkLst>
      </pc:sldChg>
    </pc:docChg>
  </pc:docChgLst>
  <pc:docChgLst>
    <pc:chgData name="Jimmy, Rahul (Cognizant)" userId="S::877705@cognizant.com::a90be9ee-79b4-45ac-9d6c-02dbb33eaffc" providerId="AD" clId="Web-{48C79B58-C66B-4532-8533-2EBEE3B6A3CB}"/>
    <pc:docChg chg="delSld">
      <pc:chgData name="Jimmy, Rahul (Cognizant)" userId="S::877705@cognizant.com::a90be9ee-79b4-45ac-9d6c-02dbb33eaffc" providerId="AD" clId="Web-{48C79B58-C66B-4532-8533-2EBEE3B6A3CB}" dt="2021-04-01T06:22:54.569" v="0"/>
      <pc:docMkLst>
        <pc:docMk/>
      </pc:docMkLst>
      <pc:sldChg chg="del">
        <pc:chgData name="Jimmy, Rahul (Cognizant)" userId="S::877705@cognizant.com::a90be9ee-79b4-45ac-9d6c-02dbb33eaffc" providerId="AD" clId="Web-{48C79B58-C66B-4532-8533-2EBEE3B6A3CB}" dt="2021-04-01T06:22:54.569" v="0"/>
        <pc:sldMkLst>
          <pc:docMk/>
          <pc:sldMk cId="0" sldId="15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5"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6"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7"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spcBef>
                <a:spcPct val="0"/>
              </a:spcBef>
              <a:spcAft>
                <a:spcPct val="0"/>
              </a:spcAft>
              <a:buClrTx/>
              <a:defRPr sz="1200">
                <a:solidFill>
                  <a:schemeClr val="tx1"/>
                </a:solidFill>
                <a:latin typeface="Times New Roman" pitchFamily="18" charset="0"/>
              </a:defRPr>
            </a:lvl1pPr>
          </a:lstStyle>
          <a:p>
            <a:pPr>
              <a:defRPr/>
            </a:pPr>
            <a:fld id="{535F4202-FCC5-4FD0-9A2B-00E183A63AA3}" type="slidenum">
              <a:rPr lang="en-US" altLang="en-US"/>
              <a:pPr>
                <a:defRPr/>
              </a:pPr>
              <a:t>‹#›</a:t>
            </a:fld>
            <a:endParaRPr lang="en-US" altLang="en-US"/>
          </a:p>
        </p:txBody>
      </p:sp>
    </p:spTree>
    <p:extLst>
      <p:ext uri="{BB962C8B-B14F-4D97-AF65-F5344CB8AC3E}">
        <p14:creationId xmlns:p14="http://schemas.microsoft.com/office/powerpoint/2010/main" val="195257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Overhead"/>
          <p:cNvSpPr>
            <a:spLocks noGrp="1" noRot="1" noChangeAspect="1" noChangeArrowheads="1" noTextEdit="1"/>
          </p:cNvSpPr>
          <p:nvPr>
            <p:ph type="sldImg" idx="2"/>
          </p:nvPr>
        </p:nvSpPr>
        <p:spPr bwMode="auto">
          <a:xfrm>
            <a:off x="717550" y="630238"/>
            <a:ext cx="5430838" cy="4073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StudentNote"/>
          <p:cNvSpPr>
            <a:spLocks noGrp="1" noChangeArrowheads="1"/>
          </p:cNvSpPr>
          <p:nvPr>
            <p:ph type="body" sz="quarter" idx="3"/>
          </p:nvPr>
        </p:nvSpPr>
        <p:spPr bwMode="auto">
          <a:xfrm>
            <a:off x="406400" y="4899025"/>
            <a:ext cx="6069013" cy="383540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2543" name="SectionName"/>
          <p:cNvSpPr>
            <a:spLocks noGrp="1" noChangeArrowheads="1"/>
          </p:cNvSpPr>
          <p:nvPr>
            <p:ph type="hdr" sz="quarter"/>
          </p:nvPr>
        </p:nvSpPr>
        <p:spPr bwMode="auto">
          <a:xfrm>
            <a:off x="692150" y="320675"/>
            <a:ext cx="5480050" cy="2127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942975" eaLnBrk="0" hangingPunct="0">
              <a:lnSpc>
                <a:spcPts val="1875"/>
              </a:lnSpc>
              <a:spcBef>
                <a:spcPts val="625"/>
              </a:spcBef>
              <a:spcAft>
                <a:spcPct val="0"/>
              </a:spcAft>
              <a:buClrTx/>
              <a:buFont typeface="Wingdings" pitchFamily="2" charset="2"/>
              <a:buNone/>
              <a:tabLst>
                <a:tab pos="5591175" algn="r"/>
              </a:tabLst>
              <a:defRPr sz="1200" b="0">
                <a:solidFill>
                  <a:schemeClr val="tx1"/>
                </a:solidFill>
                <a:latin typeface="Arial" charset="0"/>
              </a:defRPr>
            </a:lvl1pPr>
          </a:lstStyle>
          <a:p>
            <a:pPr>
              <a:defRPr/>
            </a:pPr>
            <a:r>
              <a:rPr lang="en-US" altLang="en-US"/>
              <a:t>	</a:t>
            </a:r>
            <a:endParaRPr lang="en-US"/>
          </a:p>
        </p:txBody>
      </p:sp>
      <p:sp>
        <p:nvSpPr>
          <p:cNvPr id="22544" name="ModuleNumber" hidden="1"/>
          <p:cNvSpPr>
            <a:spLocks noChangeArrowheads="1"/>
          </p:cNvSpPr>
          <p:nvPr/>
        </p:nvSpPr>
        <p:spPr bwMode="auto">
          <a:xfrm>
            <a:off x="4157663" y="320675"/>
            <a:ext cx="2551112" cy="157163"/>
          </a:xfrm>
          <a:prstGeom prst="rect">
            <a:avLst/>
          </a:prstGeom>
          <a:noFill/>
          <a:ln w="9525">
            <a:noFill/>
            <a:miter lim="800000"/>
            <a:headEnd/>
            <a:tailEnd/>
          </a:ln>
          <a:effectLst/>
        </p:spPr>
        <p:txBody>
          <a:bodyPr lIns="0" tIns="0" rIns="0" bIns="0" anchor="b"/>
          <a:lstStyle/>
          <a:p>
            <a:pPr algn="r" defTabSz="942975" eaLnBrk="0" hangingPunct="0">
              <a:lnSpc>
                <a:spcPts val="1875"/>
              </a:lnSpc>
              <a:spcBef>
                <a:spcPts val="625"/>
              </a:spcBef>
              <a:spcAft>
                <a:spcPct val="0"/>
              </a:spcAft>
              <a:buClrTx/>
              <a:buFont typeface="Wingdings" pitchFamily="2" charset="2"/>
              <a:buNone/>
              <a:defRPr/>
            </a:pPr>
            <a:r>
              <a:rPr lang="en-US" sz="1100" b="0" i="1">
                <a:solidFill>
                  <a:srgbClr val="000000"/>
                </a:solidFill>
                <a:latin typeface="Times New Roman" pitchFamily="18" charset="0"/>
                <a:cs typeface="Times New Roman" pitchFamily="18" charset="0"/>
              </a:rPr>
              <a:t>Introduction, 2.</a:t>
            </a:r>
            <a:fld id="{54D74080-4445-4871-99E4-4677DE5C0A2E}" type="slidenum">
              <a:rPr lang="en-US" sz="1100" b="0" i="1">
                <a:solidFill>
                  <a:srgbClr val="000000"/>
                </a:solidFill>
                <a:latin typeface="Times New Roman" pitchFamily="18" charset="0"/>
                <a:cs typeface="Times New Roman" pitchFamily="18" charset="0"/>
              </a:rPr>
              <a:pPr algn="r" defTabSz="942975" eaLnBrk="0" hangingPunct="0">
                <a:lnSpc>
                  <a:spcPts val="1875"/>
                </a:lnSpc>
                <a:spcBef>
                  <a:spcPts val="625"/>
                </a:spcBef>
                <a:spcAft>
                  <a:spcPct val="0"/>
                </a:spcAft>
                <a:buClrTx/>
                <a:buFont typeface="Wingdings" pitchFamily="2" charset="2"/>
                <a:buNone/>
                <a:defRPr/>
              </a:pPr>
              <a:t>‹#›</a:t>
            </a:fld>
            <a:endParaRPr lang="en-US" sz="1100" b="0" i="1">
              <a:solidFill>
                <a:srgbClr val="000000"/>
              </a:solidFill>
              <a:latin typeface="Times New Roman" pitchFamily="18" charset="0"/>
              <a:cs typeface="Times New Roman" pitchFamily="18" charset="0"/>
            </a:endParaRPr>
          </a:p>
        </p:txBody>
      </p:sp>
      <p:sp>
        <p:nvSpPr>
          <p:cNvPr id="22546" name="Line 18"/>
          <p:cNvSpPr>
            <a:spLocks noChangeShapeType="1"/>
          </p:cNvSpPr>
          <p:nvPr/>
        </p:nvSpPr>
        <p:spPr bwMode="auto">
          <a:xfrm>
            <a:off x="406400" y="8905875"/>
            <a:ext cx="6069013" cy="0"/>
          </a:xfrm>
          <a:prstGeom prst="line">
            <a:avLst/>
          </a:prstGeom>
          <a:noFill/>
          <a:ln w="6350">
            <a:solidFill>
              <a:schemeClr val="tx2"/>
            </a:solidFill>
            <a:round/>
            <a:headEnd/>
            <a:tailEnd/>
          </a:ln>
          <a:effectLst/>
        </p:spPr>
        <p:txBody>
          <a:bodyPr lIns="0" tIns="0" rIns="0" bIns="0" anchor="ctr">
            <a:spAutoFit/>
          </a:bodyPr>
          <a:lstStyle/>
          <a:p>
            <a:pPr>
              <a:defRPr/>
            </a:pPr>
            <a:endParaRPr lang="en-US"/>
          </a:p>
        </p:txBody>
      </p:sp>
      <p:sp>
        <p:nvSpPr>
          <p:cNvPr id="22548" name="Copyright"/>
          <p:cNvSpPr>
            <a:spLocks noGrp="1" noChangeArrowheads="1"/>
          </p:cNvSpPr>
          <p:nvPr>
            <p:ph type="sldNum" sz="quarter" idx="5"/>
          </p:nvPr>
        </p:nvSpPr>
        <p:spPr bwMode="auto">
          <a:xfrm>
            <a:off x="454025" y="8905875"/>
            <a:ext cx="5951538" cy="2619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tabLst>
                <a:tab pos="2743200" algn="ctr"/>
              </a:tabLst>
              <a:defRPr sz="1200" b="0">
                <a:solidFill>
                  <a:schemeClr val="tx1"/>
                </a:solidFill>
                <a:latin typeface="Arial" charset="0"/>
              </a:defRPr>
            </a:lvl1pPr>
          </a:lstStyle>
          <a:p>
            <a:pPr>
              <a:defRPr/>
            </a:pPr>
            <a:r>
              <a:rPr lang="en-US" altLang="en-US"/>
              <a:t>	Line of Business: Typelists - </a:t>
            </a:r>
            <a:fld id="{3DCA9550-053B-4DDD-B3F2-087A83BDD986}" type="slidenum">
              <a:rPr lang="en-US" altLang="en-US"/>
              <a:pPr>
                <a:defRPr/>
              </a:pPr>
              <a:t>‹#›</a:t>
            </a:fld>
            <a:endParaRPr lang="en-US" altLang="en-US"/>
          </a:p>
        </p:txBody>
      </p:sp>
    </p:spTree>
    <p:extLst>
      <p:ext uri="{BB962C8B-B14F-4D97-AF65-F5344CB8AC3E}">
        <p14:creationId xmlns:p14="http://schemas.microsoft.com/office/powerpoint/2010/main" val="28159386"/>
      </p:ext>
    </p:extLst>
  </p:cSld>
  <p:clrMap bg1="lt1" tx1="dk1" bg2="lt2" tx2="dk2" accent1="accent1" accent2="accent2" accent3="accent3" accent4="accent4" accent5="accent5" accent6="accent6" hlink="hlink" folHlink="folHlink"/>
  <p:hf ftr="0" dt="0"/>
  <p:notesStyle>
    <a:lvl1pPr algn="l" rtl="0" eaLnBrk="0" fontAlgn="base" hangingPunct="0">
      <a:spcBef>
        <a:spcPct val="10000"/>
      </a:spcBef>
      <a:spcAft>
        <a:spcPct val="0"/>
      </a:spcAft>
      <a:defRPr sz="1000" kern="1200">
        <a:solidFill>
          <a:schemeClr val="tx1"/>
        </a:solidFill>
        <a:latin typeface="Arial" charset="0"/>
        <a:ea typeface="+mn-ea"/>
        <a:cs typeface="+mn-cs"/>
      </a:defRPr>
    </a:lvl1pPr>
    <a:lvl2pPr marL="342900" indent="-114300" algn="l" rtl="0" eaLnBrk="0" fontAlgn="base" hangingPunct="0">
      <a:spcBef>
        <a:spcPct val="10000"/>
      </a:spcBef>
      <a:spcAft>
        <a:spcPct val="0"/>
      </a:spcAft>
      <a:buChar char="•"/>
      <a:defRPr sz="1000" kern="1200">
        <a:solidFill>
          <a:schemeClr val="tx1"/>
        </a:solidFill>
        <a:latin typeface="Arial" charset="0"/>
        <a:ea typeface="+mn-ea"/>
        <a:cs typeface="+mn-cs"/>
      </a:defRPr>
    </a:lvl2pPr>
    <a:lvl3pPr marL="571500" indent="-114300" algn="l" rtl="0" eaLnBrk="0" fontAlgn="base" hangingPunct="0">
      <a:spcBef>
        <a:spcPct val="10000"/>
      </a:spcBef>
      <a:spcAft>
        <a:spcPct val="0"/>
      </a:spcAft>
      <a:buChar char="•"/>
      <a:defRPr sz="1000" kern="1200">
        <a:solidFill>
          <a:schemeClr val="tx1"/>
        </a:solidFill>
        <a:latin typeface="Arial" charset="0"/>
        <a:ea typeface="+mn-ea"/>
        <a:cs typeface="+mn-cs"/>
      </a:defRPr>
    </a:lvl3pPr>
    <a:lvl4pPr marL="800100" indent="-114300" algn="l" rtl="0" eaLnBrk="0" fontAlgn="base" hangingPunct="0">
      <a:spcBef>
        <a:spcPct val="10000"/>
      </a:spcBef>
      <a:spcAft>
        <a:spcPct val="0"/>
      </a:spcAft>
      <a:buChar char="•"/>
      <a:defRPr sz="1000" kern="1200">
        <a:solidFill>
          <a:schemeClr val="tx1"/>
        </a:solidFill>
        <a:latin typeface="Arial" charset="0"/>
        <a:ea typeface="+mn-ea"/>
        <a:cs typeface="+mn-cs"/>
      </a:defRPr>
    </a:lvl4pPr>
    <a:lvl5pPr marL="1028700" indent="-114300" algn="l" rtl="0" eaLnBrk="0" fontAlgn="base" hangingPunct="0">
      <a:spcBef>
        <a:spcPct val="10000"/>
      </a:spcBef>
      <a:spcAft>
        <a:spcPct val="0"/>
      </a:spcAft>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501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C52A6EB9-D0CB-44EB-9C81-B84EE5992E9A}" type="slidenum">
              <a:rPr lang="en-US" altLang="en-US" sz="1200" b="0" smtClean="0">
                <a:solidFill>
                  <a:schemeClr val="tx1"/>
                </a:solidFill>
              </a:rPr>
              <a:pPr eaLnBrk="1" hangingPunct="1"/>
              <a:t>1</a:t>
            </a:fld>
            <a:endParaRPr lang="en-US" altLang="en-US" sz="1200" b="0">
              <a:solidFill>
                <a:schemeClr val="tx1"/>
              </a:solidFill>
            </a:endParaRPr>
          </a:p>
        </p:txBody>
      </p:sp>
      <p:sp>
        <p:nvSpPr>
          <p:cNvPr id="50180" name="Rectangle 2"/>
          <p:cNvSpPr>
            <a:spLocks noGrp="1" noRot="1" noChangeAspect="1" noChangeArrowheads="1" noTextEdit="1"/>
          </p:cNvSpPr>
          <p:nvPr>
            <p:ph type="sldImg"/>
          </p:nvPr>
        </p:nvSpPr>
        <p:spPr>
          <a:xfrm>
            <a:off x="715963" y="630238"/>
            <a:ext cx="5430837" cy="4073525"/>
          </a:xfrm>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Guidewire training materials contain Guidewire proprietary information that is subject to confidentiality and non-disclosure agreements. You agree to use the information in this manual solely for the purpose of training to implement Guidewire software solutions. You also agree not to disclose the information in this manual to third parties or copy this manual without prior written consent from Guidewire. Guidewire training may be given only by Guidewire employees or certified Guidewire partners under the appropriate agreement with Guidewire.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A coverage is a type of loss included in the policy for which the carrier will compensate the insured.</a:t>
            </a:r>
            <a:endParaRPr lang="en-US">
              <a:solidFill>
                <a:srgbClr val="FF0000"/>
              </a:solidFill>
            </a:endParaRPr>
          </a:p>
          <a:p>
            <a:pPr lvl="1" eaLnBrk="1" hangingPunct="1"/>
            <a:r>
              <a:rPr lang="en-US"/>
              <a:t>Examples for Commercial Package policy type: General Liability, Building Coverage, Extra Expense Coverage</a:t>
            </a:r>
          </a:p>
          <a:p>
            <a:pPr lvl="1" eaLnBrk="1" hangingPunct="1"/>
            <a:r>
              <a:rPr lang="en-US"/>
              <a:t>Examples for Commercial Property policy type: Building Coverage, Extra Expense Coverage</a:t>
            </a:r>
          </a:p>
          <a:p>
            <a:pPr lvl="1" eaLnBrk="1" hangingPunct="1"/>
            <a:r>
              <a:rPr lang="en-US"/>
              <a:t>Examples for Homeowners policy type: Homeowners Medical Payments</a:t>
            </a:r>
          </a:p>
          <a:p>
            <a:pPr eaLnBrk="1" hangingPunct="1"/>
            <a:r>
              <a:rPr lang="en-US" err="1"/>
              <a:t>PolicyType</a:t>
            </a:r>
            <a:r>
              <a:rPr lang="en-US"/>
              <a:t> to </a:t>
            </a:r>
            <a:r>
              <a:rPr lang="en-US" err="1"/>
              <a:t>CoverageType</a:t>
            </a:r>
            <a:r>
              <a:rPr lang="en-US"/>
              <a:t> is M:M (many-to-many).</a:t>
            </a:r>
          </a:p>
          <a:p>
            <a:pPr lvl="1" eaLnBrk="1" hangingPunct="1"/>
            <a:r>
              <a:rPr lang="en-US"/>
              <a:t>A type of policy can include many coverages. For example, Commercial Package includes General Liability, Building Coverage, Extra Expense Coverage.</a:t>
            </a:r>
          </a:p>
          <a:p>
            <a:pPr lvl="1" eaLnBrk="1" hangingPunct="1"/>
            <a:r>
              <a:rPr lang="en-US"/>
              <a:t>A coverage may be available on more than one policy type. For example, Building Coverage is offered on both Commercial Package and Commercial Property policy types.</a:t>
            </a:r>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10</a:t>
            </a:fld>
            <a:endParaRPr lang="en-US" altLang="en-US"/>
          </a:p>
        </p:txBody>
      </p:sp>
    </p:spTree>
    <p:extLst>
      <p:ext uri="{BB962C8B-B14F-4D97-AF65-F5344CB8AC3E}">
        <p14:creationId xmlns:p14="http://schemas.microsoft.com/office/powerpoint/2010/main" val="51511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The screenshot above shows</a:t>
            </a:r>
            <a:r>
              <a:rPr lang="en-US" baseline="0"/>
              <a:t> one important </a:t>
            </a:r>
            <a:r>
              <a:rPr lang="en-US"/>
              <a:t>place where </a:t>
            </a:r>
            <a:r>
              <a:rPr lang="en-US" err="1"/>
              <a:t>CoverageType</a:t>
            </a:r>
            <a:r>
              <a:rPr lang="en-US"/>
              <a:t> appears and changes how the application behaves.</a:t>
            </a:r>
            <a:br>
              <a:rPr lang="en-US"/>
            </a:br>
            <a:endParaRPr lang="en-US"/>
          </a:p>
          <a:p>
            <a:pPr eaLnBrk="1" hangingPunct="1"/>
            <a:r>
              <a:rPr lang="en-US"/>
              <a:t>The first example is from the Policy &gt; General screen for a workers comp claim, at the bottom of the screen. The Policy-level Coverages list lists the coverages on the policy. The first column identifies the type of each coverage.</a:t>
            </a:r>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11</a:t>
            </a:fld>
            <a:endParaRPr lang="en-US" altLang="en-US"/>
          </a:p>
        </p:txBody>
      </p:sp>
    </p:spTree>
    <p:extLst>
      <p:ext uri="{BB962C8B-B14F-4D97-AF65-F5344CB8AC3E}">
        <p14:creationId xmlns:p14="http://schemas.microsoft.com/office/powerpoint/2010/main" val="3686203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10000"/>
              </a:spcBef>
              <a:spcAft>
                <a:spcPct val="0"/>
              </a:spcAft>
              <a:buClrTx/>
              <a:buSzTx/>
              <a:buFontTx/>
              <a:buNone/>
              <a:tabLst/>
              <a:defRPr/>
            </a:pPr>
            <a:r>
              <a:rPr lang="en-US"/>
              <a:t>The second example is the list of Exposures on a claim (Exposures screen). Recall that an exposure is used to track the money "from" one coverage to one claimant. The Exposures list view lists the coverage type (and claimant) for each exposure. The “Type” column on</a:t>
            </a:r>
            <a:r>
              <a:rPr lang="en-US" baseline="0"/>
              <a:t> this screen is explained in the next slide.</a:t>
            </a:r>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12</a:t>
            </a:fld>
            <a:endParaRPr lang="en-US" altLang="en-US"/>
          </a:p>
        </p:txBody>
      </p:sp>
    </p:spTree>
    <p:extLst>
      <p:ext uri="{BB962C8B-B14F-4D97-AF65-F5344CB8AC3E}">
        <p14:creationId xmlns:p14="http://schemas.microsoft.com/office/powerpoint/2010/main" val="125777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During the claims process, an adjuster must gather information about the loss as it pertains to the relevant coverage. Theoretically, </a:t>
            </a:r>
            <a:r>
              <a:rPr lang="en-US" err="1"/>
              <a:t>ClaimCenter</a:t>
            </a:r>
            <a:r>
              <a:rPr lang="en-US"/>
              <a:t> could have a separate detail view for every coverage offered by the carrier. This would be unwieldy, as it is not unusual for a carrier to offer hundreds of coverages across all lines of business.</a:t>
            </a:r>
          </a:p>
          <a:p>
            <a:pPr eaLnBrk="1" hangingPunct="1"/>
            <a:r>
              <a:rPr lang="en-US"/>
              <a:t>To simplify the gathering of information, </a:t>
            </a:r>
            <a:r>
              <a:rPr lang="en-US" err="1"/>
              <a:t>ClaimCenter</a:t>
            </a:r>
            <a:r>
              <a:rPr lang="en-US"/>
              <a:t> has the concept of an "exposure type". It is a set of information needed during claims processing that relates to one or more similar type of coverages. For example, “Collision” and “</a:t>
            </a:r>
            <a:r>
              <a:rPr lang="en-US">
                <a:solidFill>
                  <a:schemeClr val="bg1"/>
                </a:solidFill>
              </a:rPr>
              <a:t>Liability – Bodily Injury and Property Damage”</a:t>
            </a:r>
            <a:r>
              <a:rPr lang="en-US"/>
              <a:t> both cover damage to a vehicle. (Collision covers damage to the insured vehicle from collision with another object. “</a:t>
            </a:r>
            <a:r>
              <a:rPr lang="en-US">
                <a:solidFill>
                  <a:schemeClr val="bg1"/>
                </a:solidFill>
              </a:rPr>
              <a:t>Liability – Bodily Injury and Property Damage”</a:t>
            </a:r>
            <a:r>
              <a:rPr lang="en-US"/>
              <a:t> covers damage to a third-party vehicle.) When a vehicle is damaged, the same sort of information needs to be gathered (What is the extent of damage?, Was the vehicle towed?, Is the vehicle a total loss?), regardless of which coverage is involved. Therefore, the two coverages are mapped to a single exposure type (vehicle damage), and it is this exposure type which is used to govern the information to gather during the claims process.</a:t>
            </a:r>
          </a:p>
          <a:p>
            <a:pPr eaLnBrk="1" hangingPunct="1"/>
            <a:r>
              <a:rPr lang="en-US" err="1"/>
              <a:t>CoverageType</a:t>
            </a:r>
            <a:r>
              <a:rPr lang="en-US"/>
              <a:t> to </a:t>
            </a:r>
            <a:r>
              <a:rPr lang="en-US" err="1"/>
              <a:t>ExposureType</a:t>
            </a:r>
            <a:r>
              <a:rPr lang="en-US"/>
              <a:t> is M:M (many-to-many).</a:t>
            </a:r>
          </a:p>
          <a:p>
            <a:pPr lvl="1" eaLnBrk="1" hangingPunct="1"/>
            <a:r>
              <a:rPr lang="en-US"/>
              <a:t>A coverage type can map to multiple exposure types. (“L</a:t>
            </a:r>
            <a:r>
              <a:rPr lang="en-US">
                <a:solidFill>
                  <a:schemeClr val="bg1"/>
                </a:solidFill>
              </a:rPr>
              <a:t>iability – Bodily Injury and Property Damage”</a:t>
            </a:r>
            <a:r>
              <a:rPr lang="en-US"/>
              <a:t> maps to Vehicle Damage (how was vehicle damaged?), Property Damage (how was non-vehicle property damaged?), and Bodily Injury Damage (how was the person injured?)</a:t>
            </a:r>
          </a:p>
          <a:p>
            <a:pPr lvl="1" eaLnBrk="1" hangingPunct="1"/>
            <a:r>
              <a:rPr lang="en-US"/>
              <a:t>An exposure type can map to multiple coverage types. (Vehicle damage maps to Collision and “L</a:t>
            </a:r>
            <a:r>
              <a:rPr lang="en-US">
                <a:solidFill>
                  <a:schemeClr val="bg1"/>
                </a:solidFill>
              </a:rPr>
              <a:t>iability – Bodily Injury and Property Damage”</a:t>
            </a:r>
            <a:r>
              <a:rPr lang="en-US"/>
              <a:t>.)</a:t>
            </a:r>
          </a:p>
          <a:p>
            <a:pPr eaLnBrk="1" hangingPunct="1"/>
            <a:r>
              <a:rPr lang="en-US"/>
              <a:t>However, the </a:t>
            </a:r>
            <a:r>
              <a:rPr lang="en-US" err="1"/>
              <a:t>CoverageType</a:t>
            </a:r>
            <a:r>
              <a:rPr lang="en-US"/>
              <a:t>-to-</a:t>
            </a:r>
            <a:r>
              <a:rPr lang="en-US" err="1"/>
              <a:t>ExposureType</a:t>
            </a:r>
            <a:r>
              <a:rPr lang="en-US"/>
              <a:t> relationship is implemented technically unlike all the other relationships.</a:t>
            </a:r>
            <a:r>
              <a:rPr lang="en-US" baseline="0"/>
              <a:t> This will be explained in a few slides.</a:t>
            </a:r>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13</a:t>
            </a:fld>
            <a:endParaRPr lang="en-US" altLang="en-US"/>
          </a:p>
        </p:txBody>
      </p:sp>
    </p:spTree>
    <p:extLst>
      <p:ext uri="{BB962C8B-B14F-4D97-AF65-F5344CB8AC3E}">
        <p14:creationId xmlns:p14="http://schemas.microsoft.com/office/powerpoint/2010/main" val="1156517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The screenshots above show several places where </a:t>
            </a:r>
            <a:r>
              <a:rPr lang="en-US" err="1"/>
              <a:t>ExposureType</a:t>
            </a:r>
            <a:r>
              <a:rPr lang="en-US"/>
              <a:t> appears and/or changes how the application behaves.</a:t>
            </a:r>
            <a:br>
              <a:rPr lang="en-US"/>
            </a:br>
            <a:endParaRPr lang="en-US"/>
          </a:p>
          <a:p>
            <a:pPr marL="0" marR="0" indent="0" algn="l" defTabSz="914400" rtl="0" eaLnBrk="1" fontAlgn="base" latinLnBrk="0" hangingPunct="1">
              <a:lnSpc>
                <a:spcPct val="100000"/>
              </a:lnSpc>
              <a:spcBef>
                <a:spcPct val="10000"/>
              </a:spcBef>
              <a:spcAft>
                <a:spcPct val="0"/>
              </a:spcAft>
              <a:buClrTx/>
              <a:buSzTx/>
              <a:buFontTx/>
              <a:buNone/>
              <a:tabLst/>
              <a:defRPr/>
            </a:pPr>
            <a:r>
              <a:rPr lang="en-US"/>
              <a:t>The screenshot</a:t>
            </a:r>
            <a:r>
              <a:rPr lang="en-US" baseline="0"/>
              <a:t> at the top </a:t>
            </a:r>
            <a:r>
              <a:rPr lang="en-US"/>
              <a:t>is the list of Exposures on a claim. The Exposures list view lists the exposure type for each exposure. Note that Vehicle</a:t>
            </a:r>
            <a:r>
              <a:rPr lang="en-US" baseline="0"/>
              <a:t> appears twice – as an exposure type related to </a:t>
            </a:r>
            <a:r>
              <a:rPr lang="en-US" i="1" baseline="0"/>
              <a:t>Collision</a:t>
            </a:r>
            <a:r>
              <a:rPr lang="en-US" baseline="0"/>
              <a:t> as well as </a:t>
            </a:r>
            <a:r>
              <a:rPr lang="en-US" i="1" baseline="0"/>
              <a:t>Liability Bodily Injury and Property Damage</a:t>
            </a:r>
            <a:r>
              <a:rPr lang="en-US" baseline="0"/>
              <a:t>.</a:t>
            </a:r>
            <a:endParaRPr lang="en-US"/>
          </a:p>
          <a:p>
            <a:pPr eaLnBrk="1" hangingPunct="1"/>
            <a:r>
              <a:rPr lang="en-US"/>
              <a:t>The screenshots at</a:t>
            </a:r>
            <a:r>
              <a:rPr lang="en-US" baseline="0"/>
              <a:t> bottom </a:t>
            </a:r>
            <a:r>
              <a:rPr lang="en-US"/>
              <a:t>example are examples</a:t>
            </a:r>
            <a:r>
              <a:rPr lang="en-US" baseline="0"/>
              <a:t> of new exposure detail views visible when exposures are created</a:t>
            </a:r>
            <a:r>
              <a:rPr lang="en-US"/>
              <a:t>. The exposure type appears in the title bar. </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14</a:t>
            </a:fld>
            <a:endParaRPr lang="en-US" altLang="en-US"/>
          </a:p>
        </p:txBody>
      </p:sp>
    </p:spTree>
    <p:extLst>
      <p:ext uri="{BB962C8B-B14F-4D97-AF65-F5344CB8AC3E}">
        <p14:creationId xmlns:p14="http://schemas.microsoft.com/office/powerpoint/2010/main" val="24942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In the first example, Collision coverage (from an auto policy) maps to the Vehicle (damage) exposure type. Whenever a loss is covered by the collision coverage, the adjuster must gather information about the damage done to the vehicle. No other information will ever be relevant to that coverage.</a:t>
            </a:r>
          </a:p>
          <a:p>
            <a:pPr eaLnBrk="1" hangingPunct="1"/>
            <a:r>
              <a:rPr lang="en-US"/>
              <a:t>In the second example, “Liability – Bodily Injury and Property damage" (for an auto policy) coverage maps to the all of BI (Bodily Injury)(damage), Vehicle (damage), and Property (damage) exposure types. Whenever a loss is covered by this coverage, the adjuster must gather information either about an injury, a damaged vehicle, or a damaged piece of property. The relevant exposure type depends on what was damaged.</a:t>
            </a:r>
          </a:p>
          <a:p>
            <a:pPr eaLnBrk="1" hangingPunct="1"/>
            <a:r>
              <a:rPr lang="en-US"/>
              <a:t>In the third example, General Liability coverage (for a Commercial Package policy) maps only to the General (damage) exposure. However, the policy outlines two limits for the coverage: a $100,000 limit on Premises/Operations, and a $50,000 limit on Products/Completed Operations. In both cases, the adjuster must gather similar information about the damage, but the financial exposure is different based on the circumstance of the loss.</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15</a:t>
            </a:fld>
            <a:endParaRPr lang="en-US" altLang="en-US"/>
          </a:p>
        </p:txBody>
      </p:sp>
    </p:spTree>
    <p:extLst>
      <p:ext uri="{BB962C8B-B14F-4D97-AF65-F5344CB8AC3E}">
        <p14:creationId xmlns:p14="http://schemas.microsoft.com/office/powerpoint/2010/main" val="30498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A coverage subtype is a pair consisting of one coverage type and one exposure type. It breaks down the M:M (many-to-many) relationship between </a:t>
            </a:r>
            <a:r>
              <a:rPr lang="en-US" err="1"/>
              <a:t>CoverageType</a:t>
            </a:r>
            <a:r>
              <a:rPr lang="en-US"/>
              <a:t> and </a:t>
            </a:r>
            <a:r>
              <a:rPr lang="en-US" err="1"/>
              <a:t>ExposureType</a:t>
            </a:r>
            <a:r>
              <a:rPr lang="en-US"/>
              <a:t> into two 1:M (one-to-many) relationships. Because it is establishing a valid coverage/exposure pair, a coverage subtype must have exactly one parent (one coverage) and one child (one exposure).</a:t>
            </a:r>
          </a:p>
          <a:p>
            <a:pPr eaLnBrk="1" hangingPunct="1"/>
            <a:r>
              <a:rPr lang="en-US" b="1"/>
              <a:t>Why Is This Level Needed?</a:t>
            </a:r>
          </a:p>
          <a:p>
            <a:pPr eaLnBrk="1" hangingPunct="1"/>
            <a:r>
              <a:rPr lang="en-US"/>
              <a:t>The coverage subtype level is needed for coverages which are "complex". A coverage is complex when the exposure created from the coverage needs to specify not only what information to gather (the exposure type) but also the circumstance of the loss (coverage subtype). For example, General Liability coverage (for a Commercial Package policy) could have two limits for the coverage: a $100,000 limit on Premises/Operations, and a $50,000 limit on Products/Completed Operations. The exposure type is used to specify that information must be gathered about damaged property. The coverage subtype is used to determine which limit is relevant. Note that there is nothing on the coverage subtype itself that provides this functionality – Gosu functions can check the </a:t>
            </a:r>
            <a:r>
              <a:rPr lang="en-US" err="1"/>
              <a:t>exposure.CoverageSubType</a:t>
            </a:r>
            <a:r>
              <a:rPr lang="en-US"/>
              <a:t> field before taking actions.</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16</a:t>
            </a:fld>
            <a:endParaRPr lang="en-US" altLang="en-US"/>
          </a:p>
        </p:txBody>
      </p:sp>
    </p:spTree>
    <p:extLst>
      <p:ext uri="{BB962C8B-B14F-4D97-AF65-F5344CB8AC3E}">
        <p14:creationId xmlns:p14="http://schemas.microsoft.com/office/powerpoint/2010/main" val="1895374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The screenshots above show two places where </a:t>
            </a:r>
            <a:r>
              <a:rPr lang="en-US" err="1"/>
              <a:t>CoverageSubtype</a:t>
            </a:r>
            <a:r>
              <a:rPr lang="en-US"/>
              <a:t> appears and/or changes how the application behaves.</a:t>
            </a:r>
            <a:br>
              <a:rPr lang="en-US"/>
            </a:br>
            <a:endParaRPr lang="en-US"/>
          </a:p>
          <a:p>
            <a:pPr eaLnBrk="1" hangingPunct="1"/>
            <a:r>
              <a:rPr lang="en-US"/>
              <a:t>The first example is from the New Exposure menu. It is used during exposure creation. In the series of cascading menus (with extraneous</a:t>
            </a:r>
            <a:r>
              <a:rPr lang="en-US" baseline="0"/>
              <a:t> information from the screen removed)</a:t>
            </a:r>
            <a:r>
              <a:rPr lang="en-US"/>
              <a:t>, we can see that the user has decided to choose an exposure "by coverage," which means that they are selecting from a list of coverages that are </a:t>
            </a:r>
            <a:r>
              <a:rPr lang="en-US" b="1" u="sng"/>
              <a:t>on the current policy</a:t>
            </a:r>
            <a:r>
              <a:rPr lang="en-US"/>
              <a:t>. The current policy has two vehicles on it, a 1996 Toyota Corolla and a 1997 Saturn SL. The current claim involves the Corolla, so the user has selected that vehicle. There appear to be four coverages on the vehicle. Only one of the coverages (Liability – Bodily Injury and Property Damage) has more than one coverage subtype, which is why that coverage has an additional menu. </a:t>
            </a:r>
          </a:p>
          <a:p>
            <a:pPr eaLnBrk="1" hangingPunct="1"/>
            <a:r>
              <a:rPr lang="en-US"/>
              <a:t>The second example is the detail view for an existing exposure. The (primary) coverage and coverage subtype are listed.</a:t>
            </a:r>
          </a:p>
          <a:p>
            <a:pPr eaLnBrk="1" hangingPunct="1"/>
            <a:endParaRPr lang="en-US"/>
          </a:p>
          <a:p>
            <a:pPr marL="0" marR="0" indent="0" algn="l" defTabSz="914400" rtl="0" eaLnBrk="1" fontAlgn="base" latinLnBrk="0" hangingPunct="1">
              <a:lnSpc>
                <a:spcPct val="100000"/>
              </a:lnSpc>
              <a:spcBef>
                <a:spcPct val="10000"/>
              </a:spcBef>
              <a:spcAft>
                <a:spcPct val="0"/>
              </a:spcAft>
              <a:buClrTx/>
              <a:buSzTx/>
              <a:buFontTx/>
              <a:buNone/>
              <a:tabLst/>
              <a:defRPr/>
            </a:pPr>
            <a:r>
              <a:rPr lang="en-US"/>
              <a:t>NOTE:</a:t>
            </a:r>
            <a:r>
              <a:rPr lang="en-US" baseline="0"/>
              <a:t> If </a:t>
            </a:r>
            <a:r>
              <a:rPr lang="en-US"/>
              <a:t>creating exposures by the "Choose by Coverage Type" option (which is not shown in the screenshots), </a:t>
            </a:r>
            <a:r>
              <a:rPr lang="en-US" err="1"/>
              <a:t>ClaimCenter</a:t>
            </a:r>
            <a:r>
              <a:rPr lang="en-US"/>
              <a:t> lists all coverages for the claim's type of policy. These coverages may or may not actually be on the policy selected at the start of the claim wizard. In some cases, users need this option because the policy system may be unavailable or because the policy is not up-to-date and the adjuster wanted to allow for adding coverages that the customer believes her or she has. Coverages are defined in the LOB (Line of Business)</a:t>
            </a:r>
            <a:r>
              <a:rPr lang="en-US" baseline="0"/>
              <a:t> model, which is a way to identify and categorize all the possible types of coverages provided by a carrier.</a:t>
            </a:r>
            <a:endParaRPr lang="en-US"/>
          </a:p>
          <a:p>
            <a:pPr eaLnBrk="1" hangingPunct="1"/>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17</a:t>
            </a:fld>
            <a:endParaRPr lang="en-US" altLang="en-US"/>
          </a:p>
        </p:txBody>
      </p:sp>
    </p:spTree>
    <p:extLst>
      <p:ext uri="{BB962C8B-B14F-4D97-AF65-F5344CB8AC3E}">
        <p14:creationId xmlns:p14="http://schemas.microsoft.com/office/powerpoint/2010/main" val="1831691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Information about the </a:t>
            </a:r>
            <a:r>
              <a:rPr lang="en-US" err="1"/>
              <a:t>LossType</a:t>
            </a:r>
            <a:r>
              <a:rPr lang="en-US"/>
              <a:t>, </a:t>
            </a:r>
            <a:r>
              <a:rPr lang="en-US" err="1"/>
              <a:t>LOBCode</a:t>
            </a:r>
            <a:r>
              <a:rPr lang="en-US"/>
              <a:t>, </a:t>
            </a:r>
            <a:r>
              <a:rPr lang="en-US" err="1"/>
              <a:t>PolicyType</a:t>
            </a:r>
            <a:r>
              <a:rPr lang="en-US"/>
              <a:t>, </a:t>
            </a:r>
            <a:r>
              <a:rPr lang="en-US" err="1"/>
              <a:t>CoverageType</a:t>
            </a:r>
            <a:r>
              <a:rPr lang="en-US"/>
              <a:t> and </a:t>
            </a:r>
            <a:r>
              <a:rPr lang="en-US" err="1"/>
              <a:t>CoverageSubtype</a:t>
            </a:r>
            <a:r>
              <a:rPr lang="en-US"/>
              <a:t> is ultimately determined by the policy administration system (PAS). </a:t>
            </a:r>
            <a:r>
              <a:rPr lang="en-US" err="1"/>
              <a:t>ClaimCenter</a:t>
            </a:r>
            <a:r>
              <a:rPr lang="en-US"/>
              <a:t> has information local to itself about the structure of a policy, but this information is designed to map to what is stored in the PAS so that when policies are retrieved from the PAS, </a:t>
            </a:r>
            <a:r>
              <a:rPr lang="en-US" err="1"/>
              <a:t>ClaimCenter</a:t>
            </a:r>
            <a:r>
              <a:rPr lang="en-US"/>
              <a:t> knows how to interpret them.</a:t>
            </a:r>
          </a:p>
          <a:p>
            <a:pPr eaLnBrk="1" hangingPunct="1"/>
            <a:r>
              <a:rPr lang="en-US"/>
              <a:t>Information about </a:t>
            </a:r>
            <a:r>
              <a:rPr lang="en-US" err="1"/>
              <a:t>ExposureType</a:t>
            </a:r>
            <a:r>
              <a:rPr lang="en-US"/>
              <a:t> is unique to </a:t>
            </a:r>
            <a:r>
              <a:rPr lang="en-US" err="1"/>
              <a:t>ClaimCenter</a:t>
            </a:r>
            <a:r>
              <a:rPr lang="en-US"/>
              <a:t>. </a:t>
            </a:r>
            <a:r>
              <a:rPr lang="en-US" err="1"/>
              <a:t>ExposureType</a:t>
            </a:r>
            <a:r>
              <a:rPr lang="en-US"/>
              <a:t> is a mechanism used to streamline the gathering of information about a loss. Therefore, there is no analog to exposure type in the PAS.</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18</a:t>
            </a:fld>
            <a:endParaRPr lang="en-US" altLang="en-US"/>
          </a:p>
        </p:txBody>
      </p:sp>
    </p:spTree>
    <p:extLst>
      <p:ext uri="{BB962C8B-B14F-4D97-AF65-F5344CB8AC3E}">
        <p14:creationId xmlns:p14="http://schemas.microsoft.com/office/powerpoint/2010/main" val="89567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6963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FB8356C4-3FF4-4A11-BCB6-6E8B35E341BD}" type="slidenum">
              <a:rPr lang="en-US" altLang="en-US" sz="1200" b="0" smtClean="0">
                <a:solidFill>
                  <a:schemeClr val="tx1"/>
                </a:solidFill>
              </a:rPr>
              <a:pPr eaLnBrk="1" hangingPunct="1"/>
              <a:t>19</a:t>
            </a:fld>
            <a:endParaRPr lang="en-US" altLang="en-US" sz="1200" b="0">
              <a:solidFill>
                <a:schemeClr val="tx1"/>
              </a:solidFill>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512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32EC4366-9006-4A5C-BF97-8E54D500915E}" type="slidenum">
              <a:rPr lang="en-US" altLang="en-US" sz="1200" b="0" smtClean="0">
                <a:solidFill>
                  <a:schemeClr val="tx1"/>
                </a:solidFill>
              </a:rPr>
              <a:pPr eaLnBrk="1" hangingPunct="1"/>
              <a:t>2</a:t>
            </a:fld>
            <a:endParaRPr lang="en-US" altLang="en-US" sz="1200" b="0">
              <a:solidFill>
                <a:schemeClr val="tx1"/>
              </a:solidFill>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All other</a:t>
            </a:r>
            <a:r>
              <a:rPr lang="en-US" baseline="0"/>
              <a:t> </a:t>
            </a:r>
            <a:r>
              <a:rPr lang="en-US"/>
              <a:t>typelists in</a:t>
            </a:r>
            <a:r>
              <a:rPr lang="en-US" baseline="0"/>
              <a:t> Studio </a:t>
            </a:r>
            <a:r>
              <a:rPr lang="en-US"/>
              <a:t>with parent/child relationships have the relationship specified in one direction. In other words, the child list references the parent list, but the parent list does not reference the child list.</a:t>
            </a:r>
          </a:p>
          <a:p>
            <a:pPr eaLnBrk="1" hangingPunct="1"/>
            <a:r>
              <a:rPr lang="en-US"/>
              <a:t>The six</a:t>
            </a:r>
            <a:r>
              <a:rPr lang="en-US" baseline="0"/>
              <a:t> </a:t>
            </a:r>
            <a:r>
              <a:rPr lang="en-US"/>
              <a:t>LOB typelists behave differently. Within the LOB model, whenever a parent </a:t>
            </a:r>
            <a:r>
              <a:rPr lang="en-US" err="1"/>
              <a:t>typecode</a:t>
            </a:r>
            <a:r>
              <a:rPr lang="en-US"/>
              <a:t> refers to a child </a:t>
            </a:r>
            <a:r>
              <a:rPr lang="en-US" err="1"/>
              <a:t>typecode</a:t>
            </a:r>
            <a:r>
              <a:rPr lang="en-US"/>
              <a:t>, the child </a:t>
            </a:r>
            <a:r>
              <a:rPr lang="en-US" err="1"/>
              <a:t>typecode</a:t>
            </a:r>
            <a:r>
              <a:rPr lang="en-US"/>
              <a:t> must also refer to the parent </a:t>
            </a:r>
            <a:r>
              <a:rPr lang="en-US" err="1"/>
              <a:t>typecode</a:t>
            </a:r>
            <a:r>
              <a:rPr lang="en-US"/>
              <a:t>. Fortunately, the LOB typelists</a:t>
            </a:r>
            <a:r>
              <a:rPr lang="en-US" baseline="0"/>
              <a:t> as they appear in Studio</a:t>
            </a:r>
            <a:r>
              <a:rPr lang="en-US"/>
              <a:t> automatically ensure that a given parent/child relationship is identified in both lists in the underlying XML files. This relationship is almost transparent to the developer.</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20</a:t>
            </a:fld>
            <a:endParaRPr lang="en-US" altLang="en-US"/>
          </a:p>
        </p:txBody>
      </p:sp>
    </p:spTree>
    <p:extLst>
      <p:ext uri="{BB962C8B-B14F-4D97-AF65-F5344CB8AC3E}">
        <p14:creationId xmlns:p14="http://schemas.microsoft.com/office/powerpoint/2010/main" val="3971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The “Other Categories” node is used to categorize or associate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a specific level of the LOB model with specific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another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Such categorizations drive behavior in the user interface.</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For example, in the </a:t>
            </a:r>
            <a:r>
              <a:rPr lang="en-US" sz="1000" kern="1200" err="1">
                <a:solidFill>
                  <a:schemeClr val="tx1"/>
                </a:solidFill>
                <a:effectLst/>
                <a:latin typeface="Arial" charset="0"/>
                <a:ea typeface="+mn-ea"/>
                <a:cs typeface="+mn-cs"/>
              </a:rPr>
              <a:t>PolicyType</a:t>
            </a:r>
            <a:r>
              <a:rPr lang="en-US" sz="1000" kern="1200">
                <a:solidFill>
                  <a:schemeClr val="tx1"/>
                </a:solidFill>
                <a:effectLst/>
                <a:latin typeface="Arial" charset="0"/>
                <a:ea typeface="+mn-ea"/>
                <a:cs typeface="+mn-cs"/>
              </a:rPr>
              <a:t> screenshot on the left, the Commercial Auto policy type is categorized by values in the </a:t>
            </a:r>
            <a:r>
              <a:rPr lang="en-US" sz="1000" kern="1200" err="1">
                <a:solidFill>
                  <a:schemeClr val="tx1"/>
                </a:solidFill>
                <a:effectLst/>
                <a:latin typeface="Arial" charset="0"/>
                <a:ea typeface="+mn-ea"/>
                <a:cs typeface="+mn-cs"/>
              </a:rPr>
              <a:t>SourceSystem</a:t>
            </a:r>
            <a:r>
              <a:rPr lang="en-US" sz="1000" kern="1200">
                <a:solidFill>
                  <a:schemeClr val="tx1"/>
                </a:solidFill>
                <a:effectLst/>
                <a:latin typeface="Arial" charset="0"/>
                <a:ea typeface="+mn-ea"/>
                <a:cs typeface="+mn-cs"/>
              </a:rPr>
              <a:t> and </a:t>
            </a:r>
            <a:r>
              <a:rPr lang="en-US" sz="1000" kern="1200" err="1">
                <a:solidFill>
                  <a:schemeClr val="tx1"/>
                </a:solidFill>
                <a:effectLst/>
                <a:latin typeface="Arial" charset="0"/>
                <a:ea typeface="+mn-ea"/>
                <a:cs typeface="+mn-cs"/>
              </a:rPr>
              <a:t>PolicyTab</a:t>
            </a:r>
            <a:r>
              <a:rPr lang="en-US" sz="1000" kern="1200">
                <a:solidFill>
                  <a:schemeClr val="tx1"/>
                </a:solidFill>
                <a:effectLst/>
                <a:latin typeface="Arial" charset="0"/>
                <a:ea typeface="+mn-ea"/>
                <a:cs typeface="+mn-cs"/>
              </a:rPr>
              <a:t> typelists among others:</a:t>
            </a:r>
          </a:p>
          <a:p>
            <a:r>
              <a:rPr lang="en-US" sz="1000" kern="1200">
                <a:solidFill>
                  <a:schemeClr val="tx1"/>
                </a:solidFill>
                <a:effectLst/>
                <a:latin typeface="Arial" charset="0"/>
                <a:ea typeface="+mn-ea"/>
                <a:cs typeface="+mn-cs"/>
              </a:rPr>
              <a:t>•</a:t>
            </a:r>
            <a:r>
              <a:rPr lang="x-none" sz="1000" kern="1200">
                <a:solidFill>
                  <a:schemeClr val="tx1"/>
                </a:solidFill>
                <a:effectLst/>
                <a:latin typeface="Arial" charset="0"/>
                <a:ea typeface="+mn-ea"/>
                <a:cs typeface="+mn-cs"/>
              </a:rPr>
              <a:t>The SourceSystem value identifies the source system for Policy Types as PC (PolicyCenter). This is not displayed on the policy screens in the OOTB implementation.</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a:t>
            </a:r>
            <a:r>
              <a:rPr lang="x-none" sz="1000" kern="1200">
                <a:solidFill>
                  <a:schemeClr val="tx1"/>
                </a:solidFill>
                <a:effectLst/>
                <a:latin typeface="Arial" charset="0"/>
                <a:ea typeface="+mn-ea"/>
                <a:cs typeface="+mn-cs"/>
              </a:rPr>
              <a:t>The PolicyTab values define which menu links display in the Claim Policy location group (e.g., vehicles, endorsements, aggregate limits and statistical data)</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The middle screenshot shows incoming category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for the Commercial Auto policy type (e.g., Coverage Types associated with this Policy Type). These values display in the </a:t>
            </a:r>
            <a:r>
              <a:rPr lang="en-US" sz="1000" kern="1200" err="1">
                <a:solidFill>
                  <a:schemeClr val="tx1"/>
                </a:solidFill>
                <a:effectLst/>
                <a:latin typeface="Arial" charset="0"/>
                <a:ea typeface="+mn-ea"/>
                <a:cs typeface="+mn-cs"/>
              </a:rPr>
              <a:t>flyout</a:t>
            </a:r>
            <a:r>
              <a:rPr lang="en-US" sz="1000" kern="1200">
                <a:solidFill>
                  <a:schemeClr val="tx1"/>
                </a:solidFill>
                <a:effectLst/>
                <a:latin typeface="Arial" charset="0"/>
                <a:ea typeface="+mn-ea"/>
                <a:cs typeface="+mn-cs"/>
              </a:rPr>
              <a:t> menu when adding a new Exposure by ‘Coverage Type’.</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The screenshot on the right shows outgoing category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for the Commercial Auto policy type (e.g., the </a:t>
            </a:r>
            <a:r>
              <a:rPr lang="en-US" sz="1000" kern="1200" err="1">
                <a:solidFill>
                  <a:schemeClr val="tx1"/>
                </a:solidFill>
                <a:effectLst/>
                <a:latin typeface="Arial" charset="0"/>
                <a:ea typeface="+mn-ea"/>
                <a:cs typeface="+mn-cs"/>
              </a:rPr>
              <a:t>SourceSystem</a:t>
            </a:r>
            <a:r>
              <a:rPr lang="en-US" sz="1000" kern="1200">
                <a:solidFill>
                  <a:schemeClr val="tx1"/>
                </a:solidFill>
                <a:effectLst/>
                <a:latin typeface="Arial" charset="0"/>
                <a:ea typeface="+mn-ea"/>
                <a:cs typeface="+mn-cs"/>
              </a:rPr>
              <a:t> supplying policy codes associated with the policy type)</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22</a:t>
            </a:fld>
            <a:endParaRPr lang="en-US" altLang="en-US"/>
          </a:p>
        </p:txBody>
      </p:sp>
    </p:spTree>
    <p:extLst>
      <p:ext uri="{BB962C8B-B14F-4D97-AF65-F5344CB8AC3E}">
        <p14:creationId xmlns:p14="http://schemas.microsoft.com/office/powerpoint/2010/main" val="509064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7168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799DC103-8FFE-45A5-B73F-FDAD394CDD83}" type="slidenum">
              <a:rPr lang="en-US" altLang="en-US" sz="1200" b="0" smtClean="0">
                <a:solidFill>
                  <a:schemeClr val="tx1"/>
                </a:solidFill>
              </a:rPr>
              <a:pPr eaLnBrk="1" hangingPunct="1"/>
              <a:t>23</a:t>
            </a:fld>
            <a:endParaRPr lang="en-US" altLang="en-US" sz="1200" b="0">
              <a:solidFill>
                <a:schemeClr val="tx1"/>
              </a:solidFill>
            </a:endParaRPr>
          </a:p>
        </p:txBody>
      </p:sp>
      <p:sp>
        <p:nvSpPr>
          <p:cNvPr id="71684" name="Rectangle 2"/>
          <p:cNvSpPr>
            <a:spLocks noGrp="1" noRot="1" noChangeAspect="1" noChangeArrowheads="1" noTextEdit="1"/>
          </p:cNvSpPr>
          <p:nvPr>
            <p:ph type="sldImg"/>
          </p:nvPr>
        </p:nvSpPr>
        <p:spPr>
          <a:xfrm>
            <a:off x="715963" y="630238"/>
            <a:ext cx="5432425" cy="4073525"/>
          </a:xfrm>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six LOB typelists from the data dictionary are shown above. If you view the typelists in the data dictionary, you will notice that each one of them makes heavy use of the Categories column. This is because each </a:t>
            </a:r>
            <a:r>
              <a:rPr lang="en-US" err="1"/>
              <a:t>typecode</a:t>
            </a:r>
            <a:r>
              <a:rPr lang="en-US"/>
              <a:t> is relevant only in a limited number of circumstances.</a:t>
            </a:r>
          </a:p>
          <a:p>
            <a:pPr eaLnBrk="1" hangingPunct="1"/>
            <a:endParaRPr lang="en-US"/>
          </a:p>
          <a:p>
            <a:pPr eaLnBrk="1" hangingPunct="1"/>
            <a:r>
              <a:rPr lang="en-US"/>
              <a:t>Recall</a:t>
            </a:r>
            <a:r>
              <a:rPr lang="en-US" baseline="0"/>
              <a:t> that the Data Dictionary is located in: C:/Guidewire/ClaimCenter/build/dictionary/data/index.html</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When modifying the LOB model, start from a parent node and work downward. E.g., to add coverage types to a policy type:</a:t>
            </a:r>
          </a:p>
          <a:p>
            <a:r>
              <a:rPr lang="en-US" sz="1000" kern="1200">
                <a:solidFill>
                  <a:schemeClr val="tx1"/>
                </a:solidFill>
                <a:effectLst/>
                <a:latin typeface="Arial" charset="0"/>
                <a:ea typeface="+mn-ea"/>
                <a:cs typeface="+mn-cs"/>
              </a:rPr>
              <a:t>-    Select the policy type, then select ‘Add new… </a:t>
            </a:r>
            <a:r>
              <a:rPr lang="en-US" sz="1000" kern="1200" err="1">
                <a:solidFill>
                  <a:schemeClr val="tx1"/>
                </a:solidFill>
                <a:effectLst/>
                <a:latin typeface="Arial" charset="0"/>
                <a:ea typeface="+mn-ea"/>
                <a:cs typeface="+mn-cs"/>
              </a:rPr>
              <a:t>CoverageType</a:t>
            </a:r>
            <a:r>
              <a:rPr lang="en-US" sz="1000" kern="1200">
                <a:solidFill>
                  <a:schemeClr val="tx1"/>
                </a:solidFill>
                <a:effectLst/>
                <a:latin typeface="Arial" charset="0"/>
                <a:ea typeface="+mn-ea"/>
                <a:cs typeface="+mn-cs"/>
              </a:rPr>
              <a:t>’</a:t>
            </a:r>
          </a:p>
          <a:p>
            <a:r>
              <a:rPr lang="en-US" sz="1000" kern="1200">
                <a:solidFill>
                  <a:schemeClr val="tx1"/>
                </a:solidFill>
                <a:effectLst/>
                <a:latin typeface="Arial" charset="0"/>
                <a:ea typeface="+mn-ea"/>
                <a:cs typeface="+mn-cs"/>
              </a:rPr>
              <a:t>-    Enter the values for a new coverage type to add to the policy type, or select an existing coverage type not already linked to the policy type from the list provided</a:t>
            </a:r>
          </a:p>
          <a:p>
            <a:r>
              <a:rPr lang="en-US" sz="1000" kern="1200">
                <a:solidFill>
                  <a:schemeClr val="tx1"/>
                </a:solidFill>
                <a:effectLst/>
                <a:latin typeface="Arial" charset="0"/>
                <a:ea typeface="+mn-ea"/>
                <a:cs typeface="+mn-cs"/>
              </a:rPr>
              <a:t>-    If you are adding a new Loss Type, start at the Loss Type level since this has no parent</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Continue this process with the remaining LOB model levels, adding coverage subtypes to the coverage types, and exposure types to the coverage subtypes until all changes are completed. (The </a:t>
            </a:r>
            <a:r>
              <a:rPr lang="en-US" sz="1000" kern="1200" err="1">
                <a:solidFill>
                  <a:schemeClr val="tx1"/>
                </a:solidFill>
                <a:effectLst/>
                <a:latin typeface="Arial" charset="0"/>
                <a:ea typeface="+mn-ea"/>
                <a:cs typeface="+mn-cs"/>
              </a:rPr>
              <a:t>ExposureType</a:t>
            </a:r>
            <a:r>
              <a:rPr lang="en-US" sz="1000" kern="1200">
                <a:solidFill>
                  <a:schemeClr val="tx1"/>
                </a:solidFill>
                <a:effectLst/>
                <a:latin typeface="Arial" charset="0"/>
                <a:ea typeface="+mn-ea"/>
                <a:cs typeface="+mn-cs"/>
              </a:rPr>
              <a:t> is the lowest level in the model, so no there are no child items to add at this level.)</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24</a:t>
            </a:fld>
            <a:endParaRPr lang="en-US" altLang="en-US"/>
          </a:p>
        </p:txBody>
      </p:sp>
    </p:spTree>
    <p:extLst>
      <p:ext uri="{BB962C8B-B14F-4D97-AF65-F5344CB8AC3E}">
        <p14:creationId xmlns:p14="http://schemas.microsoft.com/office/powerpoint/2010/main" val="1086282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The six typelists that comprise the LOB model are not isolated from the </a:t>
            </a:r>
            <a:r>
              <a:rPr lang="en-US" sz="1000" kern="1200" err="1">
                <a:solidFill>
                  <a:schemeClr val="tx1"/>
                </a:solidFill>
                <a:effectLst/>
                <a:latin typeface="Arial" charset="0"/>
                <a:ea typeface="+mn-ea"/>
                <a:cs typeface="+mn-cs"/>
              </a:rPr>
              <a:t>ClaimCenter</a:t>
            </a:r>
            <a:r>
              <a:rPr lang="en-US" sz="1000" kern="1200">
                <a:solidFill>
                  <a:schemeClr val="tx1"/>
                </a:solidFill>
                <a:effectLst/>
                <a:latin typeface="Arial" charset="0"/>
                <a:ea typeface="+mn-ea"/>
                <a:cs typeface="+mn-cs"/>
              </a:rPr>
              <a:t> data model.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other typelists reference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six LOB typelists, and in some cases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LOB typelists reference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non-LOB typelists. For example, the </a:t>
            </a:r>
            <a:r>
              <a:rPr lang="en-US" sz="1000" kern="1200" err="1">
                <a:solidFill>
                  <a:schemeClr val="tx1"/>
                </a:solidFill>
                <a:effectLst/>
                <a:latin typeface="Arial" charset="0"/>
                <a:ea typeface="+mn-ea"/>
                <a:cs typeface="+mn-cs"/>
              </a:rPr>
              <a:t>InsuranceLine</a:t>
            </a:r>
            <a:r>
              <a:rPr lang="en-US" sz="1000" kern="1200">
                <a:solidFill>
                  <a:schemeClr val="tx1"/>
                </a:solidFill>
                <a:effectLst/>
                <a:latin typeface="Arial" charset="0"/>
                <a:ea typeface="+mn-ea"/>
                <a:cs typeface="+mn-cs"/>
              </a:rPr>
              <a:t>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is used for statistical reporting. It has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(such as "glass") which reference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a:t>
            </a:r>
            <a:r>
              <a:rPr lang="en-US" sz="1000" kern="1200" err="1">
                <a:solidFill>
                  <a:schemeClr val="tx1"/>
                </a:solidFill>
                <a:effectLst/>
                <a:latin typeface="Arial" charset="0"/>
                <a:ea typeface="+mn-ea"/>
                <a:cs typeface="+mn-cs"/>
              </a:rPr>
              <a:t>PolicyType</a:t>
            </a:r>
            <a:r>
              <a:rPr lang="en-US" sz="1000" kern="1200">
                <a:solidFill>
                  <a:schemeClr val="tx1"/>
                </a:solidFill>
                <a:effectLst/>
                <a:latin typeface="Arial" charset="0"/>
                <a:ea typeface="+mn-ea"/>
                <a:cs typeface="+mn-cs"/>
              </a:rPr>
              <a:t>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(such as “</a:t>
            </a:r>
            <a:r>
              <a:rPr lang="en-US" sz="1000" kern="1200" err="1">
                <a:solidFill>
                  <a:schemeClr val="tx1"/>
                </a:solidFill>
                <a:effectLst/>
                <a:latin typeface="Arial" charset="0"/>
                <a:ea typeface="+mn-ea"/>
                <a:cs typeface="+mn-cs"/>
              </a:rPr>
              <a:t>BusinessAuto</a:t>
            </a:r>
            <a:r>
              <a:rPr lang="en-US" sz="1000" kern="1200">
                <a:solidFill>
                  <a:schemeClr val="tx1"/>
                </a:solidFill>
                <a:effectLst/>
                <a:latin typeface="Arial" charset="0"/>
                <a:ea typeface="+mn-ea"/>
                <a:cs typeface="+mn-cs"/>
              </a:rPr>
              <a:t>" and “</a:t>
            </a:r>
            <a:r>
              <a:rPr lang="en-US" sz="1000" kern="1200" err="1">
                <a:solidFill>
                  <a:schemeClr val="tx1"/>
                </a:solidFill>
                <a:effectLst/>
                <a:latin typeface="Arial" charset="0"/>
                <a:ea typeface="+mn-ea"/>
                <a:cs typeface="+mn-cs"/>
              </a:rPr>
              <a:t>PersonalAuto</a:t>
            </a:r>
            <a:r>
              <a:rPr lang="en-US" sz="1000" kern="1200">
                <a:solidFill>
                  <a:schemeClr val="tx1"/>
                </a:solidFill>
                <a:effectLst/>
                <a:latin typeface="Arial" charset="0"/>
                <a:ea typeface="+mn-ea"/>
                <a:cs typeface="+mn-cs"/>
              </a:rPr>
              <a:t>"). Similarly,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a:t>
            </a:r>
            <a:r>
              <a:rPr lang="en-US" sz="1000" kern="1200" err="1">
                <a:solidFill>
                  <a:schemeClr val="tx1"/>
                </a:solidFill>
                <a:effectLst/>
                <a:latin typeface="Arial" charset="0"/>
                <a:ea typeface="+mn-ea"/>
                <a:cs typeface="+mn-cs"/>
              </a:rPr>
              <a:t>PolicyType</a:t>
            </a:r>
            <a:r>
              <a:rPr lang="en-US" sz="1000" kern="1200">
                <a:solidFill>
                  <a:schemeClr val="tx1"/>
                </a:solidFill>
                <a:effectLst/>
                <a:latin typeface="Arial" charset="0"/>
                <a:ea typeface="+mn-ea"/>
                <a:cs typeface="+mn-cs"/>
              </a:rPr>
              <a:t>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(such as “</a:t>
            </a:r>
            <a:r>
              <a:rPr lang="en-US" sz="1000" kern="1200" err="1">
                <a:solidFill>
                  <a:schemeClr val="tx1"/>
                </a:solidFill>
                <a:effectLst/>
                <a:latin typeface="Arial" charset="0"/>
                <a:ea typeface="+mn-ea"/>
                <a:cs typeface="+mn-cs"/>
              </a:rPr>
              <a:t>PersonalAuto</a:t>
            </a:r>
            <a:r>
              <a:rPr lang="en-US" sz="1000" kern="1200">
                <a:solidFill>
                  <a:schemeClr val="tx1"/>
                </a:solidFill>
                <a:effectLst/>
                <a:latin typeface="Arial" charset="0"/>
                <a:ea typeface="+mn-ea"/>
                <a:cs typeface="+mn-cs"/>
              </a:rPr>
              <a:t>") reference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a:t>
            </a:r>
            <a:r>
              <a:rPr lang="en-US" sz="1000" kern="1200" err="1">
                <a:solidFill>
                  <a:schemeClr val="tx1"/>
                </a:solidFill>
                <a:effectLst/>
                <a:latin typeface="Arial" charset="0"/>
                <a:ea typeface="+mn-ea"/>
                <a:cs typeface="+mn-cs"/>
              </a:rPr>
              <a:t>InternalPolicyType</a:t>
            </a:r>
            <a:r>
              <a:rPr lang="en-US" sz="1000" kern="1200">
                <a:solidFill>
                  <a:schemeClr val="tx1"/>
                </a:solidFill>
                <a:effectLst/>
                <a:latin typeface="Arial" charset="0"/>
                <a:ea typeface="+mn-ea"/>
                <a:cs typeface="+mn-cs"/>
              </a:rPr>
              <a:t>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(such as "personal").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four of the typelists reference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the </a:t>
            </a:r>
            <a:r>
              <a:rPr lang="en-US" sz="1000" kern="1200" err="1">
                <a:solidFill>
                  <a:schemeClr val="tx1"/>
                </a:solidFill>
                <a:effectLst/>
                <a:latin typeface="Arial" charset="0"/>
                <a:ea typeface="+mn-ea"/>
                <a:cs typeface="+mn-cs"/>
              </a:rPr>
              <a:t>SourceSystem</a:t>
            </a:r>
            <a:r>
              <a:rPr lang="en-US" sz="1000" kern="1200">
                <a:solidFill>
                  <a:schemeClr val="tx1"/>
                </a:solidFill>
                <a:effectLst/>
                <a:latin typeface="Arial" charset="0"/>
                <a:ea typeface="+mn-ea"/>
                <a:cs typeface="+mn-cs"/>
              </a:rPr>
              <a:t>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a:t>
            </a:r>
            <a:r>
              <a:rPr lang="en-US" sz="1000" b="1" kern="1200">
                <a:solidFill>
                  <a:schemeClr val="tx1"/>
                </a:solidFill>
                <a:effectLst/>
                <a:latin typeface="Arial" charset="0"/>
                <a:ea typeface="+mn-ea"/>
                <a:cs typeface="+mn-cs"/>
              </a:rPr>
              <a:t>Note: The external typelists shown are not exhaustive, and instead show common external typelists you need to be aware of. For example, </a:t>
            </a:r>
            <a:r>
              <a:rPr lang="en-US" sz="1000" b="1" kern="1200" err="1">
                <a:solidFill>
                  <a:schemeClr val="tx1"/>
                </a:solidFill>
                <a:effectLst/>
                <a:latin typeface="Arial" charset="0"/>
                <a:ea typeface="+mn-ea"/>
                <a:cs typeface="+mn-cs"/>
              </a:rPr>
              <a:t>ClaimSegment</a:t>
            </a:r>
            <a:r>
              <a:rPr lang="en-US" sz="1000" b="1" kern="1200">
                <a:solidFill>
                  <a:schemeClr val="tx1"/>
                </a:solidFill>
                <a:effectLst/>
                <a:latin typeface="Arial" charset="0"/>
                <a:ea typeface="+mn-ea"/>
                <a:cs typeface="+mn-cs"/>
              </a:rPr>
              <a:t> is an external incoming </a:t>
            </a:r>
            <a:r>
              <a:rPr lang="en-US" sz="1000" b="1" kern="1200" err="1">
                <a:solidFill>
                  <a:schemeClr val="tx1"/>
                </a:solidFill>
                <a:effectLst/>
                <a:latin typeface="Arial" charset="0"/>
                <a:ea typeface="+mn-ea"/>
                <a:cs typeface="+mn-cs"/>
              </a:rPr>
              <a:t>typelist</a:t>
            </a:r>
            <a:r>
              <a:rPr lang="en-US" sz="1000" b="1" kern="1200">
                <a:solidFill>
                  <a:schemeClr val="tx1"/>
                </a:solidFill>
                <a:effectLst/>
                <a:latin typeface="Arial" charset="0"/>
                <a:ea typeface="+mn-ea"/>
                <a:cs typeface="+mn-cs"/>
              </a:rPr>
              <a:t> to </a:t>
            </a:r>
            <a:r>
              <a:rPr lang="en-US" sz="1000" b="1" kern="1200" err="1">
                <a:solidFill>
                  <a:schemeClr val="tx1"/>
                </a:solidFill>
                <a:effectLst/>
                <a:latin typeface="Arial" charset="0"/>
                <a:ea typeface="+mn-ea"/>
                <a:cs typeface="+mn-cs"/>
              </a:rPr>
              <a:t>LossType</a:t>
            </a:r>
            <a:r>
              <a:rPr lang="en-US" sz="1000" b="1" kern="1200">
                <a:solidFill>
                  <a:schemeClr val="tx1"/>
                </a:solidFill>
                <a:effectLst/>
                <a:latin typeface="Arial" charset="0"/>
                <a:ea typeface="+mn-ea"/>
                <a:cs typeface="+mn-cs"/>
              </a:rPr>
              <a:t>, but is not listed above in red. </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Consequently, when you make changes to typelists within the LOB model, you may also need to add, remove, or modify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in typelists outside of the LOB model.</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*Be aware that there are some instances of cascading references across three or more typelists. For example:</a:t>
            </a:r>
          </a:p>
          <a:p>
            <a:r>
              <a:rPr lang="en-US" sz="1000" kern="1200">
                <a:solidFill>
                  <a:schemeClr val="tx1"/>
                </a:solidFill>
                <a:effectLst/>
                <a:latin typeface="Arial" charset="0"/>
                <a:ea typeface="+mn-ea"/>
                <a:cs typeface="+mn-cs"/>
              </a:rPr>
              <a:t>•</a:t>
            </a:r>
            <a:r>
              <a:rPr lang="x-none" sz="1000" kern="1200">
                <a:solidFill>
                  <a:schemeClr val="tx1"/>
                </a:solidFill>
                <a:effectLst/>
                <a:latin typeface="Arial" charset="0"/>
                <a:ea typeface="+mn-ea"/>
                <a:cs typeface="+mn-cs"/>
              </a:rPr>
              <a:t>LossType is referenced by PriContributingFactors, which is referenced by SecContributingFactors, which is referenced by ResContributingFactors</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a:t>
            </a:r>
            <a:r>
              <a:rPr lang="x-none" sz="1000" kern="1200">
                <a:solidFill>
                  <a:schemeClr val="tx1"/>
                </a:solidFill>
                <a:effectLst/>
                <a:latin typeface="Arial" charset="0"/>
                <a:ea typeface="+mn-ea"/>
                <a:cs typeface="+mn-cs"/>
              </a:rPr>
              <a:t>PolicyType is referenced by InsuranceLine, which is referenced by both InsuranceSubline and MajorPerils</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a:t>
            </a:r>
            <a:r>
              <a:rPr lang="x-none" sz="1000" kern="1200">
                <a:solidFill>
                  <a:schemeClr val="tx1"/>
                </a:solidFill>
                <a:effectLst/>
                <a:latin typeface="Arial" charset="0"/>
                <a:ea typeface="+mn-ea"/>
                <a:cs typeface="+mn-cs"/>
              </a:rPr>
              <a:t>CoverageSubtype is referenced by LossPartyType, which is referenced by VehicleType</a:t>
            </a:r>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In these cases, a change to one LOB typelists could require changes to a non-LOB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 which in turn requires changes to another non-LOB </a:t>
            </a:r>
            <a:r>
              <a:rPr lang="en-US" sz="1000" kern="1200" err="1">
                <a:solidFill>
                  <a:schemeClr val="tx1"/>
                </a:solidFill>
                <a:effectLst/>
                <a:latin typeface="Arial" charset="0"/>
                <a:ea typeface="+mn-ea"/>
                <a:cs typeface="+mn-cs"/>
              </a:rPr>
              <a:t>typelist</a:t>
            </a:r>
            <a:r>
              <a:rPr lang="en-US" sz="1000" kern="1200">
                <a:solidFill>
                  <a:schemeClr val="tx1"/>
                </a:solidFill>
                <a:effectLst/>
                <a:latin typeface="Arial" charset="0"/>
                <a:ea typeface="+mn-ea"/>
                <a:cs typeface="+mn-cs"/>
              </a:rPr>
              <a:t>.</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Configuration steps involving external typelists are aided by the use of the “Incoming Categories” and “Outgoing Categories” tabs in the LOB Typelists. This will be discussed later in this lesson, in the LOB Model Configuration section. These tabs display all incoming and outgoing external typelists.</a:t>
            </a:r>
          </a:p>
          <a:p>
            <a:r>
              <a:rPr lang="en-US" sz="1000" kern="1200" err="1">
                <a:solidFill>
                  <a:schemeClr val="tx1"/>
                </a:solidFill>
                <a:effectLst/>
                <a:latin typeface="Arial" charset="0"/>
                <a:ea typeface="+mn-ea"/>
                <a:cs typeface="+mn-cs"/>
              </a:rPr>
              <a:t>MenuMenu</a:t>
            </a:r>
            <a:r>
              <a:rPr lang="en-US" sz="1000" kern="1200">
                <a:solidFill>
                  <a:schemeClr val="tx1"/>
                </a:solidFill>
                <a:effectLst/>
                <a:latin typeface="Arial" charset="0"/>
                <a:ea typeface="+mn-ea"/>
                <a:cs typeface="+mn-cs"/>
              </a:rPr>
              <a:t>, active</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25</a:t>
            </a:fld>
            <a:endParaRPr lang="en-US" altLang="en-US"/>
          </a:p>
        </p:txBody>
      </p:sp>
    </p:spTree>
    <p:extLst>
      <p:ext uri="{BB962C8B-B14F-4D97-AF65-F5344CB8AC3E}">
        <p14:creationId xmlns:p14="http://schemas.microsoft.com/office/powerpoint/2010/main" val="826118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While it is possible to remove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from the line of business model, Guidewire strongly recommends you not do so. If there is any record in the database, or any code in the application that refers to a deleted </a:t>
            </a:r>
            <a:r>
              <a:rPr lang="en-US" sz="1000" kern="1200" err="1">
                <a:solidFill>
                  <a:schemeClr val="tx1"/>
                </a:solidFill>
                <a:effectLst/>
                <a:latin typeface="Arial" charset="0"/>
                <a:ea typeface="+mn-ea"/>
                <a:cs typeface="+mn-cs"/>
              </a:rPr>
              <a:t>typecode</a:t>
            </a:r>
            <a:r>
              <a:rPr lang="en-US" sz="1000" kern="1200">
                <a:solidFill>
                  <a:schemeClr val="tx1"/>
                </a:solidFill>
                <a:effectLst/>
                <a:latin typeface="Arial" charset="0"/>
                <a:ea typeface="+mn-ea"/>
                <a:cs typeface="+mn-cs"/>
              </a:rPr>
              <a:t>, the application server will produce errors and will not start. (This may frustrate users.)</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Instead, we recommend that you either remove connections (but only in M:M relationships) and/or retire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Retiring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is generally best, because it allows existing objects and code that use those </a:t>
            </a:r>
            <a:r>
              <a:rPr lang="en-US" sz="1000" kern="1200" err="1">
                <a:solidFill>
                  <a:schemeClr val="tx1"/>
                </a:solidFill>
                <a:effectLst/>
                <a:latin typeface="Arial" charset="0"/>
                <a:ea typeface="+mn-ea"/>
                <a:cs typeface="+mn-cs"/>
              </a:rPr>
              <a:t>typecodes</a:t>
            </a:r>
            <a:r>
              <a:rPr lang="en-US" sz="1000" kern="1200">
                <a:solidFill>
                  <a:schemeClr val="tx1"/>
                </a:solidFill>
                <a:effectLst/>
                <a:latin typeface="Arial" charset="0"/>
                <a:ea typeface="+mn-ea"/>
                <a:cs typeface="+mn-cs"/>
              </a:rPr>
              <a:t> to proceed without trouble; you simply can’t create new examples of that </a:t>
            </a:r>
            <a:r>
              <a:rPr lang="en-US" sz="1000" kern="1200" err="1">
                <a:solidFill>
                  <a:schemeClr val="tx1"/>
                </a:solidFill>
                <a:effectLst/>
                <a:latin typeface="Arial" charset="0"/>
                <a:ea typeface="+mn-ea"/>
                <a:cs typeface="+mn-cs"/>
              </a:rPr>
              <a:t>typecode</a:t>
            </a:r>
            <a:r>
              <a:rPr lang="en-US" sz="1000" kern="1200">
                <a:solidFill>
                  <a:schemeClr val="tx1"/>
                </a:solidFill>
                <a:effectLst/>
                <a:latin typeface="Arial" charset="0"/>
                <a:ea typeface="+mn-ea"/>
                <a:cs typeface="+mn-cs"/>
              </a:rPr>
              <a:t>. This is particularly useful in the case where an archived claim is returned to the main database after a change in the LOB model – the old relationships will still be in place. Also, a retired </a:t>
            </a:r>
            <a:r>
              <a:rPr lang="en-US" sz="1000" kern="1200" err="1">
                <a:solidFill>
                  <a:schemeClr val="tx1"/>
                </a:solidFill>
                <a:effectLst/>
                <a:latin typeface="Arial" charset="0"/>
                <a:ea typeface="+mn-ea"/>
                <a:cs typeface="+mn-cs"/>
              </a:rPr>
              <a:t>typecode</a:t>
            </a:r>
            <a:r>
              <a:rPr lang="en-US" sz="1000" kern="1200">
                <a:solidFill>
                  <a:schemeClr val="tx1"/>
                </a:solidFill>
                <a:effectLst/>
                <a:latin typeface="Arial" charset="0"/>
                <a:ea typeface="+mn-ea"/>
                <a:cs typeface="+mn-cs"/>
              </a:rPr>
              <a:t> can be un-retired if it is needed at some later date.</a:t>
            </a:r>
          </a:p>
          <a:p>
            <a:r>
              <a:rPr lang="en-US" sz="1000" kern="1200">
                <a:solidFill>
                  <a:schemeClr val="tx1"/>
                </a:solidFill>
                <a:effectLst/>
                <a:latin typeface="Arial" charset="0"/>
                <a:ea typeface="+mn-ea"/>
                <a:cs typeface="+mn-cs"/>
              </a:rPr>
              <a:t> </a:t>
            </a:r>
          </a:p>
          <a:p>
            <a:r>
              <a:rPr lang="en-US" sz="1000" kern="1200">
                <a:solidFill>
                  <a:schemeClr val="tx1"/>
                </a:solidFill>
                <a:effectLst/>
                <a:latin typeface="Arial" charset="0"/>
                <a:ea typeface="+mn-ea"/>
                <a:cs typeface="+mn-cs"/>
              </a:rPr>
              <a:t>If you are dead set on deleting a </a:t>
            </a:r>
            <a:r>
              <a:rPr lang="en-US" sz="1000" kern="1200" err="1">
                <a:solidFill>
                  <a:schemeClr val="tx1"/>
                </a:solidFill>
                <a:effectLst/>
                <a:latin typeface="Arial" charset="0"/>
                <a:ea typeface="+mn-ea"/>
                <a:cs typeface="+mn-cs"/>
              </a:rPr>
              <a:t>typecode</a:t>
            </a:r>
            <a:r>
              <a:rPr lang="en-US" sz="1000" kern="1200">
                <a:solidFill>
                  <a:schemeClr val="tx1"/>
                </a:solidFill>
                <a:effectLst/>
                <a:latin typeface="Arial" charset="0"/>
                <a:ea typeface="+mn-ea"/>
                <a:cs typeface="+mn-cs"/>
              </a:rPr>
              <a:t>, you can do so if you are ABSOLUTELY CERTAIN that:</a:t>
            </a:r>
          </a:p>
          <a:p>
            <a:r>
              <a:rPr lang="en-US" sz="1000" kern="1200">
                <a:solidFill>
                  <a:schemeClr val="tx1"/>
                </a:solidFill>
                <a:effectLst/>
                <a:latin typeface="Arial" charset="0"/>
                <a:ea typeface="+mn-ea"/>
                <a:cs typeface="+mn-cs"/>
              </a:rPr>
              <a:t>1.You have never used it;</a:t>
            </a:r>
          </a:p>
          <a:p>
            <a:r>
              <a:rPr lang="en-US" sz="1000" kern="1200">
                <a:solidFill>
                  <a:schemeClr val="tx1"/>
                </a:solidFill>
                <a:effectLst/>
                <a:latin typeface="Arial" charset="0"/>
                <a:ea typeface="+mn-ea"/>
                <a:cs typeface="+mn-cs"/>
              </a:rPr>
              <a:t>2.You will never use it; and</a:t>
            </a:r>
          </a:p>
          <a:p>
            <a:r>
              <a:rPr lang="en-US" sz="1000" kern="1200">
                <a:solidFill>
                  <a:schemeClr val="tx1"/>
                </a:solidFill>
                <a:effectLst/>
                <a:latin typeface="Arial" charset="0"/>
                <a:ea typeface="+mn-ea"/>
                <a:cs typeface="+mn-cs"/>
              </a:rPr>
              <a:t>3.You have also deleted all references to it everywhere in the application.</a:t>
            </a:r>
          </a:p>
          <a:p>
            <a:r>
              <a:rPr lang="en-US" sz="1000" kern="1200" err="1">
                <a:solidFill>
                  <a:schemeClr val="tx1"/>
                </a:solidFill>
                <a:effectLst/>
                <a:latin typeface="Arial" charset="0"/>
                <a:ea typeface="+mn-ea"/>
                <a:cs typeface="+mn-cs"/>
              </a:rPr>
              <a:t>MenuMenu</a:t>
            </a:r>
            <a:r>
              <a:rPr lang="en-US" sz="1000" kern="1200">
                <a:solidFill>
                  <a:schemeClr val="tx1"/>
                </a:solidFill>
                <a:effectLst/>
                <a:latin typeface="Arial" charset="0"/>
                <a:ea typeface="+mn-ea"/>
                <a:cs typeface="+mn-cs"/>
              </a:rPr>
              <a:t>, active</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26</a:t>
            </a:fld>
            <a:endParaRPr lang="en-US" altLang="en-US"/>
          </a:p>
        </p:txBody>
      </p:sp>
    </p:spTree>
    <p:extLst>
      <p:ext uri="{BB962C8B-B14F-4D97-AF65-F5344CB8AC3E}">
        <p14:creationId xmlns:p14="http://schemas.microsoft.com/office/powerpoint/2010/main" val="107976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7373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AD8B62C7-C7BA-41FA-896A-305A5B930F55}" type="slidenum">
              <a:rPr lang="en-US" altLang="en-US" sz="1200" b="0" smtClean="0">
                <a:solidFill>
                  <a:schemeClr val="tx1"/>
                </a:solidFill>
              </a:rPr>
              <a:pPr eaLnBrk="1" hangingPunct="1"/>
              <a:t>27</a:t>
            </a:fld>
            <a:endParaRPr lang="en-US" altLang="en-US" sz="1200" b="0">
              <a:solidFill>
                <a:schemeClr val="tx1"/>
              </a:solidFill>
            </a:endParaRPr>
          </a:p>
        </p:txBody>
      </p:sp>
      <p:sp>
        <p:nvSpPr>
          <p:cNvPr id="73732" name="Rectangle 2"/>
          <p:cNvSpPr>
            <a:spLocks noGrp="1" noRot="1" noChangeAspect="1" noChangeArrowheads="1" noTextEdit="1"/>
          </p:cNvSpPr>
          <p:nvPr>
            <p:ph type="sldImg"/>
          </p:nvPr>
        </p:nvSpPr>
        <p:spPr>
          <a:xfrm>
            <a:off x="715963" y="630238"/>
            <a:ext cx="5432425" cy="4073525"/>
          </a:xfrm>
          <a:ln/>
        </p:spPr>
      </p:sp>
      <p:sp>
        <p:nvSpPr>
          <p:cNvPr id="737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Removing a line of business from the base application's LOB model is a daunting task that is not recommended. Retirement of the line achieves the same objective AND allows for access of any existing data in that line.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089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CA179B24-F3C5-43D9-89CD-EFB9FF2E79C8}" type="slidenum">
              <a:rPr lang="en-US" altLang="en-US" sz="1200" b="0" smtClean="0">
                <a:solidFill>
                  <a:schemeClr val="tx1"/>
                </a:solidFill>
              </a:rPr>
              <a:pPr eaLnBrk="1" hangingPunct="1"/>
              <a:t>28</a:t>
            </a:fld>
            <a:endParaRPr lang="en-US" altLang="en-US" sz="1200" b="0">
              <a:solidFill>
                <a:schemeClr val="tx1"/>
              </a:solidFill>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Like</a:t>
            </a:r>
            <a:r>
              <a:rPr lang="en-US" sz="1000" kern="1200" baseline="0">
                <a:solidFill>
                  <a:schemeClr val="tx1"/>
                </a:solidFill>
                <a:effectLst/>
                <a:latin typeface="Arial" charset="0"/>
                <a:ea typeface="+mn-ea"/>
                <a:cs typeface="+mn-cs"/>
              </a:rPr>
              <a:t> all other typelists in Studio, LOB typelists are found </a:t>
            </a:r>
            <a:r>
              <a:rPr lang="en-US" sz="1000" kern="1200">
                <a:solidFill>
                  <a:schemeClr val="tx1"/>
                </a:solidFill>
                <a:effectLst/>
                <a:latin typeface="Arial" charset="0"/>
                <a:ea typeface="+mn-ea"/>
                <a:cs typeface="+mn-cs"/>
              </a:rPr>
              <a:t>alongside all other base application typelists by navigating in the Project window as shown in the screenshot. It is imperative</a:t>
            </a:r>
            <a:r>
              <a:rPr lang="en-US" sz="1000" kern="1200" baseline="0">
                <a:solidFill>
                  <a:schemeClr val="tx1"/>
                </a:solidFill>
                <a:effectLst/>
                <a:latin typeface="Arial" charset="0"/>
                <a:ea typeface="+mn-ea"/>
                <a:cs typeface="+mn-cs"/>
              </a:rPr>
              <a:t> </a:t>
            </a:r>
            <a:r>
              <a:rPr lang="en-US" sz="1000" kern="1200">
                <a:solidFill>
                  <a:schemeClr val="tx1"/>
                </a:solidFill>
                <a:effectLst/>
                <a:latin typeface="Arial" charset="0"/>
                <a:ea typeface="+mn-ea"/>
                <a:cs typeface="+mn-cs"/>
              </a:rPr>
              <a:t>to know the name</a:t>
            </a:r>
            <a:r>
              <a:rPr lang="en-US" sz="1000" kern="1200" baseline="0">
                <a:solidFill>
                  <a:schemeClr val="tx1"/>
                </a:solidFill>
                <a:effectLst/>
                <a:latin typeface="Arial" charset="0"/>
                <a:ea typeface="+mn-ea"/>
                <a:cs typeface="+mn-cs"/>
              </a:rPr>
              <a:t> of each of the six typelists, and where your typelist extension files are edited.</a:t>
            </a:r>
          </a:p>
          <a:p>
            <a:endParaRPr lang="en-US" sz="1000" kern="1200" baseline="0">
              <a:solidFill>
                <a:schemeClr val="tx1"/>
              </a:solidFill>
              <a:effectLst/>
              <a:latin typeface="Arial" charset="0"/>
              <a:ea typeface="+mn-ea"/>
              <a:cs typeface="+mn-cs"/>
            </a:endParaRPr>
          </a:p>
          <a:p>
            <a:r>
              <a:rPr lang="en-US" sz="1000" kern="1200" baseline="0">
                <a:solidFill>
                  <a:schemeClr val="tx1"/>
                </a:solidFill>
                <a:effectLst/>
                <a:latin typeface="Arial" charset="0"/>
                <a:ea typeface="+mn-ea"/>
                <a:cs typeface="+mn-cs"/>
              </a:rPr>
              <a:t>LOB typelists have unique configuration properties:</a:t>
            </a:r>
            <a:br>
              <a:rPr lang="en-US" sz="1000" kern="1200" baseline="0">
                <a:solidFill>
                  <a:schemeClr val="tx1"/>
                </a:solidFill>
                <a:effectLst/>
                <a:latin typeface="Arial" charset="0"/>
                <a:ea typeface="+mn-ea"/>
                <a:cs typeface="+mn-cs"/>
              </a:rPr>
            </a:br>
            <a:endParaRPr lang="en-US" sz="1000" kern="1200" baseline="0">
              <a:solidFill>
                <a:schemeClr val="tx1"/>
              </a:solidFill>
              <a:effectLst/>
              <a:latin typeface="Arial" charset="0"/>
              <a:ea typeface="+mn-ea"/>
              <a:cs typeface="+mn-cs"/>
            </a:endParaRPr>
          </a:p>
          <a:p>
            <a:r>
              <a:rPr lang="en-US" sz="1000" kern="1200" baseline="0">
                <a:solidFill>
                  <a:schemeClr val="tx1"/>
                </a:solidFill>
                <a:effectLst/>
                <a:latin typeface="Arial" charset="0"/>
                <a:ea typeface="+mn-ea"/>
                <a:cs typeface="+mn-cs"/>
              </a:rPr>
              <a:t>1. The parent/child relationships previously described, as well as the 1:M, M:M and M:1 relationships that exist are supported by “Children”, “Parents” and “Other Categories” folder node icons inside the LOB typelists only. No other typelists in ClaimCenter have these nodes.</a:t>
            </a:r>
          </a:p>
          <a:p>
            <a:endParaRPr lang="en-US" sz="1000" kern="1200" baseline="0">
              <a:solidFill>
                <a:schemeClr val="tx1"/>
              </a:solidFill>
              <a:effectLst/>
              <a:latin typeface="Arial" charset="0"/>
              <a:ea typeface="+mn-ea"/>
              <a:cs typeface="+mn-cs"/>
            </a:endParaRPr>
          </a:p>
          <a:p>
            <a:r>
              <a:rPr lang="en-US"/>
              <a:t>2</a:t>
            </a:r>
            <a:r>
              <a:rPr lang="en-US" sz="1000" kern="1200" baseline="0">
                <a:solidFill>
                  <a:schemeClr val="tx1"/>
                </a:solidFill>
                <a:effectLst/>
                <a:latin typeface="Arial" charset="0"/>
                <a:ea typeface="+mn-ea"/>
                <a:cs typeface="+mn-cs"/>
              </a:rPr>
              <a:t>. You may add new LOB </a:t>
            </a:r>
            <a:r>
              <a:rPr lang="en-US" sz="1000" kern="1200" baseline="0" err="1">
                <a:solidFill>
                  <a:schemeClr val="tx1"/>
                </a:solidFill>
                <a:effectLst/>
                <a:latin typeface="Arial" charset="0"/>
                <a:ea typeface="+mn-ea"/>
                <a:cs typeface="+mn-cs"/>
              </a:rPr>
              <a:t>typecodes</a:t>
            </a:r>
            <a:r>
              <a:rPr lang="en-US" sz="1000" kern="1200" baseline="0">
                <a:solidFill>
                  <a:schemeClr val="tx1"/>
                </a:solidFill>
                <a:effectLst/>
                <a:latin typeface="Arial" charset="0"/>
                <a:ea typeface="+mn-ea"/>
                <a:cs typeface="+mn-cs"/>
              </a:rPr>
              <a:t>, and perform other configurations using a right-click context menu that is not found in other typelists. More on this will be discussed later in this lesson.</a:t>
            </a:r>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29</a:t>
            </a:fld>
            <a:endParaRPr lang="en-US" altLang="en-US"/>
          </a:p>
        </p:txBody>
      </p:sp>
    </p:spTree>
    <p:extLst>
      <p:ext uri="{BB962C8B-B14F-4D97-AF65-F5344CB8AC3E}">
        <p14:creationId xmlns:p14="http://schemas.microsoft.com/office/powerpoint/2010/main" val="4112194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768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13F82F42-6331-4C77-98A1-4626E36F7D69}" type="slidenum">
              <a:rPr lang="en-US" altLang="en-US" sz="1200" b="0" smtClean="0">
                <a:solidFill>
                  <a:schemeClr val="tx1"/>
                </a:solidFill>
              </a:rPr>
              <a:pPr eaLnBrk="1" hangingPunct="1"/>
              <a:t>30</a:t>
            </a:fld>
            <a:endParaRPr lang="en-US" altLang="en-US" sz="1200" b="0">
              <a:solidFill>
                <a:schemeClr val="tx1"/>
              </a:solidFill>
            </a:endParaRPr>
          </a:p>
        </p:txBody>
      </p:sp>
      <p:sp>
        <p:nvSpPr>
          <p:cNvPr id="76804" name="Rectangle 2"/>
          <p:cNvSpPr>
            <a:spLocks noGrp="1" noRot="1" noChangeAspect="1" noChangeArrowheads="1" noTextEdit="1"/>
          </p:cNvSpPr>
          <p:nvPr>
            <p:ph type="sldImg"/>
          </p:nvPr>
        </p:nvSpPr>
        <p:spPr>
          <a:xfrm>
            <a:off x="715963" y="630238"/>
            <a:ext cx="5432425" cy="4073525"/>
          </a:xfrm>
          <a:ln/>
        </p:spPr>
      </p:sp>
      <p:sp>
        <p:nvSpPr>
          <p:cNvPr id="768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For more on the basics of working with typelists in Studio in the new typelist editor of Guidewire</a:t>
            </a:r>
            <a:r>
              <a:rPr lang="en-US" baseline="0"/>
              <a:t> Studio 8.0, consult the “Typelists” lesson in the Configuration Fundamentals training course (a prerequisite to this course). </a:t>
            </a:r>
          </a:p>
          <a:p>
            <a:pPr eaLnBrk="1" hangingPunct="1"/>
            <a:endParaRPr lang="en-US" baseline="0"/>
          </a:p>
          <a:p>
            <a:pPr eaLnBrk="1" hangingPunct="1"/>
            <a:r>
              <a:rPr lang="en-US" sz="1000" b="0" kern="1200">
                <a:solidFill>
                  <a:schemeClr val="tx1"/>
                </a:solidFill>
                <a:effectLst/>
                <a:latin typeface="Arial" charset="0"/>
                <a:ea typeface="+mn-ea"/>
                <a:cs typeface="+mn-cs"/>
              </a:rPr>
              <a:t>LOB typelist</a:t>
            </a:r>
            <a:r>
              <a:rPr lang="en-US" sz="1000" b="0" kern="1200" baseline="0">
                <a:solidFill>
                  <a:schemeClr val="tx1"/>
                </a:solidFill>
                <a:effectLst/>
                <a:latin typeface="Arial" charset="0"/>
                <a:ea typeface="+mn-ea"/>
                <a:cs typeface="+mn-cs"/>
              </a:rPr>
              <a:t> extensions are physically stored here: </a:t>
            </a:r>
            <a:r>
              <a:rPr lang="en-US" sz="1000" b="0" kern="1200">
                <a:solidFill>
                  <a:schemeClr val="tx1"/>
                </a:solidFill>
                <a:effectLst/>
                <a:latin typeface="Arial" charset="0"/>
                <a:ea typeface="+mn-ea"/>
                <a:cs typeface="+mn-cs"/>
              </a:rPr>
              <a:t>C:\Guidewire\ClaimCenter\modules\configuration\config\extensions\typelist </a:t>
            </a:r>
            <a:endParaRPr lang="en-US"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522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82E21C3E-BF69-493F-8732-B60C2AA624AC}" type="slidenum">
              <a:rPr lang="en-US" altLang="en-US" sz="1200" b="0" smtClean="0">
                <a:solidFill>
                  <a:schemeClr val="tx1"/>
                </a:solidFill>
              </a:rPr>
              <a:pPr eaLnBrk="1" hangingPunct="1"/>
              <a:t>3</a:t>
            </a:fld>
            <a:endParaRPr lang="en-US" altLang="en-US" sz="1200" b="0">
              <a:solidFill>
                <a:schemeClr val="tx1"/>
              </a:solidFill>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Arial" charset="0"/>
                <a:ea typeface="+mn-ea"/>
                <a:cs typeface="+mn-cs"/>
              </a:rPr>
              <a:t>In the above example, the </a:t>
            </a:r>
            <a:r>
              <a:rPr lang="en-US" sz="1000" b="1" kern="1200">
                <a:solidFill>
                  <a:schemeClr val="tx1"/>
                </a:solidFill>
                <a:effectLst/>
                <a:latin typeface="Arial" charset="0"/>
                <a:ea typeface="+mn-ea"/>
                <a:cs typeface="+mn-cs"/>
              </a:rPr>
              <a:t>WC </a:t>
            </a:r>
            <a:r>
              <a:rPr lang="en-US" sz="1000" kern="1200" err="1">
                <a:solidFill>
                  <a:schemeClr val="tx1"/>
                </a:solidFill>
                <a:effectLst/>
                <a:latin typeface="Arial" charset="0"/>
                <a:ea typeface="+mn-ea"/>
                <a:cs typeface="+mn-cs"/>
              </a:rPr>
              <a:t>LossType</a:t>
            </a:r>
            <a:r>
              <a:rPr lang="en-US" sz="1000" kern="1200">
                <a:solidFill>
                  <a:schemeClr val="tx1"/>
                </a:solidFill>
                <a:effectLst/>
                <a:latin typeface="Arial" charset="0"/>
                <a:ea typeface="+mn-ea"/>
                <a:cs typeface="+mn-cs"/>
              </a:rPr>
              <a:t> has one </a:t>
            </a:r>
            <a:r>
              <a:rPr lang="en-US" sz="1000" kern="1200" err="1">
                <a:solidFill>
                  <a:schemeClr val="tx1"/>
                </a:solidFill>
                <a:effectLst/>
                <a:latin typeface="Arial" charset="0"/>
                <a:ea typeface="+mn-ea"/>
                <a:cs typeface="+mn-cs"/>
              </a:rPr>
              <a:t>LOBCode</a:t>
            </a:r>
            <a:r>
              <a:rPr lang="en-US" sz="1000" kern="1200">
                <a:solidFill>
                  <a:schemeClr val="tx1"/>
                </a:solidFill>
                <a:effectLst/>
                <a:latin typeface="Arial" charset="0"/>
                <a:ea typeface="+mn-ea"/>
                <a:cs typeface="+mn-cs"/>
              </a:rPr>
              <a:t> (</a:t>
            </a:r>
            <a:r>
              <a:rPr lang="en-US" sz="1000" b="1" kern="1200">
                <a:solidFill>
                  <a:schemeClr val="tx1"/>
                </a:solidFill>
                <a:effectLst/>
                <a:latin typeface="Arial" charset="0"/>
                <a:ea typeface="+mn-ea"/>
                <a:cs typeface="+mn-cs"/>
              </a:rPr>
              <a:t>Workers’ Comp Line</a:t>
            </a:r>
            <a:r>
              <a:rPr lang="en-US" sz="1000" kern="1200">
                <a:solidFill>
                  <a:schemeClr val="tx1"/>
                </a:solidFill>
                <a:effectLst/>
                <a:latin typeface="Arial" charset="0"/>
                <a:ea typeface="+mn-ea"/>
                <a:cs typeface="+mn-cs"/>
              </a:rPr>
              <a:t>), and this </a:t>
            </a:r>
            <a:r>
              <a:rPr lang="en-US" sz="1000" kern="1200" err="1">
                <a:solidFill>
                  <a:schemeClr val="tx1"/>
                </a:solidFill>
                <a:effectLst/>
                <a:latin typeface="Arial" charset="0"/>
                <a:ea typeface="+mn-ea"/>
                <a:cs typeface="+mn-cs"/>
              </a:rPr>
              <a:t>LOBCode</a:t>
            </a:r>
            <a:r>
              <a:rPr lang="en-US" sz="1000" kern="1200">
                <a:solidFill>
                  <a:schemeClr val="tx1"/>
                </a:solidFill>
                <a:effectLst/>
                <a:latin typeface="Arial" charset="0"/>
                <a:ea typeface="+mn-ea"/>
                <a:cs typeface="+mn-cs"/>
              </a:rPr>
              <a:t> has one </a:t>
            </a:r>
            <a:r>
              <a:rPr lang="en-US" sz="1000" kern="1200" err="1">
                <a:solidFill>
                  <a:schemeClr val="tx1"/>
                </a:solidFill>
                <a:effectLst/>
                <a:latin typeface="Arial" charset="0"/>
                <a:ea typeface="+mn-ea"/>
                <a:cs typeface="+mn-cs"/>
              </a:rPr>
              <a:t>PolicyType</a:t>
            </a:r>
            <a:r>
              <a:rPr lang="en-US" sz="1000" kern="1200">
                <a:solidFill>
                  <a:schemeClr val="tx1"/>
                </a:solidFill>
                <a:effectLst/>
                <a:latin typeface="Arial" charset="0"/>
                <a:ea typeface="+mn-ea"/>
                <a:cs typeface="+mn-cs"/>
              </a:rPr>
              <a:t> (</a:t>
            </a:r>
            <a:r>
              <a:rPr lang="en-US" sz="1000" b="1" kern="1200">
                <a:solidFill>
                  <a:schemeClr val="tx1"/>
                </a:solidFill>
                <a:effectLst/>
                <a:latin typeface="Arial" charset="0"/>
                <a:ea typeface="+mn-ea"/>
                <a:cs typeface="+mn-cs"/>
              </a:rPr>
              <a:t>Workers’ Compensation</a:t>
            </a:r>
            <a:r>
              <a:rPr lang="en-US" sz="1000" kern="1200">
                <a:solidFill>
                  <a:schemeClr val="tx1"/>
                </a:solidFill>
                <a:effectLst/>
                <a:latin typeface="Arial" charset="0"/>
                <a:ea typeface="+mn-ea"/>
                <a:cs typeface="+mn-cs"/>
              </a:rPr>
              <a:t>). The </a:t>
            </a:r>
            <a:r>
              <a:rPr lang="en-US" sz="1000" b="1" kern="1200">
                <a:solidFill>
                  <a:schemeClr val="tx1"/>
                </a:solidFill>
                <a:effectLst/>
                <a:latin typeface="Arial" charset="0"/>
                <a:ea typeface="+mn-ea"/>
                <a:cs typeface="+mn-cs"/>
              </a:rPr>
              <a:t>Workers’ Compensation Policy Type has five child Coverage Types.</a:t>
            </a:r>
          </a:p>
          <a:p>
            <a:endParaRPr lang="en-US" sz="1000" kern="1200">
              <a:solidFill>
                <a:schemeClr val="tx1"/>
              </a:solidFill>
              <a:effectLst/>
              <a:latin typeface="Arial" charset="0"/>
              <a:ea typeface="+mn-ea"/>
              <a:cs typeface="+mn-cs"/>
            </a:endParaRPr>
          </a:p>
          <a:p>
            <a:r>
              <a:rPr lang="en-US" sz="1000" kern="1200">
                <a:solidFill>
                  <a:schemeClr val="tx1"/>
                </a:solidFill>
                <a:effectLst/>
                <a:latin typeface="Arial" charset="0"/>
                <a:ea typeface="+mn-ea"/>
                <a:cs typeface="+mn-cs"/>
              </a:rPr>
              <a:t>NOTE: When performing configuration work on a LOB typelist, ensure the “LOB” tab is selected.</a:t>
            </a:r>
            <a:br>
              <a:rPr lang="en-US"/>
            </a:br>
            <a:br>
              <a:rPr lang="en-US"/>
            </a:br>
            <a:r>
              <a:rPr lang="en-US"/>
              <a:t>Only LOB typelists have the “Children”,</a:t>
            </a:r>
            <a:r>
              <a:rPr lang="en-US" baseline="0"/>
              <a:t> “Parents” and “Other Categories” folder nodes to display the LOB hierarchy. Generally, it is easier to navigate </a:t>
            </a:r>
            <a:r>
              <a:rPr lang="en-US" b="1" baseline="0"/>
              <a:t>down</a:t>
            </a:r>
            <a:r>
              <a:rPr lang="en-US" b="0" baseline="0"/>
              <a:t> the hierarchy, starting with </a:t>
            </a:r>
            <a:r>
              <a:rPr lang="en-US" b="1" baseline="0" err="1"/>
              <a:t>LossType</a:t>
            </a:r>
            <a:r>
              <a:rPr lang="en-US" b="1" baseline="0"/>
              <a:t>. </a:t>
            </a:r>
            <a:r>
              <a:rPr lang="en-US" b="0" baseline="0"/>
              <a:t>Work on LOB typelists can be done in any one of the six LOB typelist files in Studio, however, it may be more straightforward, to, for example, edit child </a:t>
            </a:r>
            <a:r>
              <a:rPr lang="en-US" b="0" baseline="0" err="1"/>
              <a:t>CoverageType</a:t>
            </a:r>
            <a:r>
              <a:rPr lang="en-US" b="0" baseline="0"/>
              <a:t> </a:t>
            </a:r>
            <a:r>
              <a:rPr lang="en-US" b="0" baseline="0" err="1"/>
              <a:t>typecodes</a:t>
            </a:r>
            <a:r>
              <a:rPr lang="en-US" b="0" baseline="0"/>
              <a:t> from the </a:t>
            </a:r>
            <a:r>
              <a:rPr lang="en-US" b="0" baseline="0" err="1"/>
              <a:t>PolicyType</a:t>
            </a:r>
            <a:r>
              <a:rPr lang="en-US" b="0" baseline="0"/>
              <a:t> typelist.</a:t>
            </a:r>
            <a:endParaRPr lang="en-US" b="1"/>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31</a:t>
            </a:fld>
            <a:endParaRPr lang="en-US" altLang="en-US"/>
          </a:p>
        </p:txBody>
      </p:sp>
    </p:spTree>
    <p:extLst>
      <p:ext uri="{BB962C8B-B14F-4D97-AF65-F5344CB8AC3E}">
        <p14:creationId xmlns:p14="http://schemas.microsoft.com/office/powerpoint/2010/main" val="1060954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7885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43AA7CAB-1FE4-434C-9ED6-3BEBE9373FC5}" type="slidenum">
              <a:rPr lang="en-US" altLang="en-US" sz="1200" b="0" smtClean="0">
                <a:solidFill>
                  <a:schemeClr val="tx1"/>
                </a:solidFill>
              </a:rPr>
              <a:pPr eaLnBrk="1" hangingPunct="1"/>
              <a:t>32</a:t>
            </a:fld>
            <a:endParaRPr lang="en-US" altLang="en-US" sz="1200" b="0">
              <a:solidFill>
                <a:schemeClr val="tx1"/>
              </a:solidFill>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 the example above, if you were to add a new </a:t>
            </a:r>
            <a:r>
              <a:rPr lang="en-US" err="1"/>
              <a:t>CoverageType</a:t>
            </a:r>
            <a:r>
              <a:rPr lang="en-US"/>
              <a:t>, the right-click context</a:t>
            </a:r>
            <a:r>
              <a:rPr lang="en-US" baseline="0"/>
              <a:t> </a:t>
            </a:r>
            <a:r>
              <a:rPr lang="en-US"/>
              <a:t>menu on the folder node provides the option to add a new child </a:t>
            </a:r>
            <a:r>
              <a:rPr lang="en-US" err="1"/>
              <a:t>CoverageType</a:t>
            </a:r>
            <a:r>
              <a:rPr lang="en-US"/>
              <a:t> under the parent “</a:t>
            </a:r>
            <a:r>
              <a:rPr lang="en-US" err="1"/>
              <a:t>PersonalAuto</a:t>
            </a:r>
            <a:r>
              <a:rPr lang="en-US"/>
              <a:t>” </a:t>
            </a:r>
            <a:r>
              <a:rPr lang="en-US" err="1"/>
              <a:t>PolicyType</a:t>
            </a:r>
            <a:r>
              <a:rPr lang="en-US"/>
              <a:t> code. </a:t>
            </a:r>
            <a:br>
              <a:rPr lang="en-US"/>
            </a:br>
            <a:br>
              <a:rPr lang="en-US"/>
            </a:br>
            <a:r>
              <a:rPr lang="en-US"/>
              <a:t>Likewise,</a:t>
            </a:r>
            <a:r>
              <a:rPr lang="en-US" baseline="0"/>
              <a:t> you may view the parent (the single </a:t>
            </a:r>
            <a:r>
              <a:rPr lang="en-US" baseline="0" err="1"/>
              <a:t>typecode</a:t>
            </a:r>
            <a:r>
              <a:rPr lang="en-US" baseline="0"/>
              <a:t> </a:t>
            </a:r>
            <a:r>
              <a:rPr lang="en-US" baseline="0" err="1"/>
              <a:t>PersonalAutoLine</a:t>
            </a:r>
            <a:r>
              <a:rPr lang="en-US" baseline="0"/>
              <a:t>), but not add an additional parent. Adding parents is not an available or recommended configuration. Instead, you always add child </a:t>
            </a:r>
            <a:r>
              <a:rPr lang="en-US" baseline="0" err="1"/>
              <a:t>typecodes</a:t>
            </a:r>
            <a:r>
              <a:rPr lang="en-US" baseline="0"/>
              <a:t>. </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7987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2BB49B11-0773-4FD1-81B1-FDB350D2A10D}" type="slidenum">
              <a:rPr lang="en-US" altLang="en-US" sz="1200" b="0" smtClean="0">
                <a:solidFill>
                  <a:schemeClr val="tx1"/>
                </a:solidFill>
              </a:rPr>
              <a:pPr eaLnBrk="1" hangingPunct="1"/>
              <a:t>33</a:t>
            </a:fld>
            <a:endParaRPr lang="en-US" altLang="en-US" sz="1200" b="0">
              <a:solidFill>
                <a:schemeClr val="tx1"/>
              </a:solidFill>
            </a:endParaRPr>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10000"/>
              </a:spcBef>
              <a:spcAft>
                <a:spcPct val="0"/>
              </a:spcAft>
              <a:buClrTx/>
              <a:buSzTx/>
              <a:buFontTx/>
              <a:buNone/>
              <a:tabLst/>
              <a:defRPr/>
            </a:pPr>
            <a:r>
              <a:rPr lang="en-US"/>
              <a:t>This information is also visible in the “Incoming</a:t>
            </a:r>
            <a:r>
              <a:rPr lang="en-US" baseline="0"/>
              <a:t>” and “Outgoing” Categories tabs in the LOB typelist, which will be discussed later in this lesson. The difference is “Other Categories” displays external </a:t>
            </a:r>
            <a:r>
              <a:rPr lang="en-US" baseline="0" err="1"/>
              <a:t>typecodes</a:t>
            </a:r>
            <a:r>
              <a:rPr lang="en-US" baseline="0"/>
              <a:t> and typelists for an individual </a:t>
            </a:r>
            <a:r>
              <a:rPr lang="en-US" baseline="0" err="1"/>
              <a:t>typecode</a:t>
            </a:r>
            <a:r>
              <a:rPr lang="en-US" baseline="0"/>
              <a:t> only.</a:t>
            </a:r>
            <a:endParaRPr lang="en-US"/>
          </a:p>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294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A16363B8-3F44-4910-AA18-A56D34B2C88D}" type="slidenum">
              <a:rPr lang="en-US" altLang="en-US" sz="1200" b="0" smtClean="0">
                <a:solidFill>
                  <a:schemeClr val="tx1"/>
                </a:solidFill>
              </a:rPr>
              <a:pPr eaLnBrk="1" hangingPunct="1"/>
              <a:t>34</a:t>
            </a:fld>
            <a:endParaRPr lang="en-US" altLang="en-US" sz="1200" b="0">
              <a:solidFill>
                <a:schemeClr val="tx1"/>
              </a:solidFill>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There are only two ways to remove a code from the LOB Model: retiring and deleting.</a:t>
            </a:r>
            <a:br>
              <a:rPr lang="en-US"/>
            </a:br>
            <a:endParaRPr lang="en-US"/>
          </a:p>
          <a:p>
            <a:pPr eaLnBrk="1" hangingPunct="1"/>
            <a:r>
              <a:rPr lang="en-US"/>
              <a:t>When a code is retired, it cannot be chosen in any dropdowns for new objects or for existing objects that are being edited. However, the value does display for any existing record which uses the object. (In the example above, Commercial property (the </a:t>
            </a:r>
            <a:r>
              <a:rPr lang="en-US" err="1"/>
              <a:t>PolicyType</a:t>
            </a:r>
            <a:r>
              <a:rPr lang="en-US"/>
              <a:t>) has been retired. It cannot be selected from any dropdown in the NCW, but it still appears as the policy type for any policy which was of type Commercial Property at the time the code was retired.)</a:t>
            </a:r>
          </a:p>
          <a:p>
            <a:pPr eaLnBrk="1" hangingPunct="1"/>
            <a:br>
              <a:rPr lang="en-US"/>
            </a:br>
            <a:r>
              <a:rPr lang="en-US"/>
              <a:t>When a code is deleted, it is physically removed from the database. In this example,</a:t>
            </a:r>
            <a:r>
              <a:rPr lang="en-US" baseline="0"/>
              <a:t> an </a:t>
            </a:r>
            <a:r>
              <a:rPr lang="en-US"/>
              <a:t>error will occur, as the underlying tables will have a foreign key reference to a row which no longer exists, and instances</a:t>
            </a:r>
            <a:r>
              <a:rPr lang="en-US" baseline="0"/>
              <a:t> where the </a:t>
            </a:r>
            <a:r>
              <a:rPr lang="en-US" baseline="0" err="1"/>
              <a:t>typecode</a:t>
            </a:r>
            <a:r>
              <a:rPr lang="en-US" baseline="0"/>
              <a:t> is used as a category elsewhere are now gone. This example is a serious enough error that causes the server to be unable to start</a:t>
            </a:r>
            <a:r>
              <a:rPr lang="en-US"/>
              <a:t>.</a:t>
            </a:r>
            <a:r>
              <a:rPr lang="en-US" baseline="0"/>
              <a:t> </a:t>
            </a:r>
            <a:r>
              <a:rPr lang="en-US"/>
              <a:t>Note that deleting an entry in one of the LOB model typelists requires finding any references to that </a:t>
            </a:r>
            <a:r>
              <a:rPr lang="en-US" err="1"/>
              <a:t>typecode</a:t>
            </a:r>
            <a:r>
              <a:rPr lang="en-US"/>
              <a:t> in the referencing typelists as well. Therefore, it is never advised to delete</a:t>
            </a:r>
            <a:r>
              <a:rPr lang="en-US" baseline="0"/>
              <a:t> any LOB </a:t>
            </a:r>
            <a:r>
              <a:rPr lang="en-US" baseline="0" err="1"/>
              <a:t>typecodes</a:t>
            </a:r>
            <a:r>
              <a:rPr lang="en-US" baseline="0"/>
              <a:t>.</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397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D95AE9EA-D274-4FC2-BB63-66749B73C8F4}" type="slidenum">
              <a:rPr lang="en-US" altLang="en-US" sz="1200" b="0" smtClean="0">
                <a:solidFill>
                  <a:schemeClr val="tx1"/>
                </a:solidFill>
              </a:rPr>
              <a:pPr eaLnBrk="1" hangingPunct="1"/>
              <a:t>35</a:t>
            </a:fld>
            <a:endParaRPr lang="en-US" altLang="en-US" sz="1200" b="0">
              <a:solidFill>
                <a:schemeClr val="tx1"/>
              </a:solidFill>
            </a:endParaRPr>
          </a:p>
        </p:txBody>
      </p:sp>
      <p:sp>
        <p:nvSpPr>
          <p:cNvPr id="83972" name="Rectangle 2"/>
          <p:cNvSpPr>
            <a:spLocks noGrp="1" noRot="1" noChangeAspect="1" noChangeArrowheads="1" noTextEdit="1"/>
          </p:cNvSpPr>
          <p:nvPr>
            <p:ph type="sldImg"/>
          </p:nvPr>
        </p:nvSpPr>
        <p:spPr>
          <a:ln/>
        </p:spPr>
      </p:sp>
      <p:sp>
        <p:nvSpPr>
          <p:cNvPr id="839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recommendation around retiring </a:t>
            </a:r>
            <a:r>
              <a:rPr lang="en-US" err="1"/>
              <a:t>typecodes</a:t>
            </a:r>
            <a:r>
              <a:rPr lang="en-US"/>
              <a:t> (as opposed to deleting them) is not unique to the LOB model. This is a good practice for any </a:t>
            </a:r>
            <a:r>
              <a:rPr lang="en-US" err="1"/>
              <a:t>typecode</a:t>
            </a:r>
            <a:r>
              <a:rPr lang="en-US"/>
              <a:t> that is referenced by existing records</a:t>
            </a:r>
            <a:r>
              <a:rPr lang="en-US" baseline="0"/>
              <a:t> across all of ClaimCenter. </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the example shown, the </a:t>
            </a:r>
            <a:r>
              <a:rPr lang="en-US" baseline="0" err="1"/>
              <a:t>CoverageSubtype</a:t>
            </a:r>
            <a:r>
              <a:rPr lang="en-US" baseline="0"/>
              <a:t> linking the (Personal Auto) </a:t>
            </a:r>
            <a:r>
              <a:rPr lang="en-US" b="1" baseline="0"/>
              <a:t>PIP – Florida </a:t>
            </a:r>
            <a:r>
              <a:rPr lang="en-US" b="0" baseline="0" err="1"/>
              <a:t>CoverageType</a:t>
            </a:r>
            <a:r>
              <a:rPr lang="en-US" b="0" baseline="0"/>
              <a:t> and the </a:t>
            </a:r>
            <a:r>
              <a:rPr lang="en-US" b="1" baseline="0" err="1"/>
              <a:t>PIPDamages</a:t>
            </a:r>
            <a:r>
              <a:rPr lang="en-US" b="1" baseline="0"/>
              <a:t> </a:t>
            </a:r>
            <a:r>
              <a:rPr lang="en-US" b="0" baseline="0"/>
              <a:t>is removed from the UI so no new exposures can be created from it, however any existing claims with exposures created from this coverage still appear. As of October 2007, the state of Florida no longer allows PIP coverage (which is similar to Med Pay).</a:t>
            </a:r>
          </a:p>
          <a:p>
            <a:endParaRPr lang="en-US" b="0" baseline="0"/>
          </a:p>
          <a:p>
            <a:r>
              <a:rPr lang="en-US" b="0"/>
              <a:t>Removing a </a:t>
            </a:r>
            <a:r>
              <a:rPr lang="en-US" b="0" err="1"/>
              <a:t>CoverageSubtype</a:t>
            </a:r>
            <a:r>
              <a:rPr lang="en-US" b="0" baseline="0"/>
              <a:t> from parent (Remove </a:t>
            </a:r>
            <a:r>
              <a:rPr lang="en-US" b="0" baseline="0" err="1"/>
              <a:t>typecode</a:t>
            </a:r>
            <a:r>
              <a:rPr lang="en-US" b="0" baseline="0"/>
              <a:t> from parent) is not recommended because it would orphan the </a:t>
            </a:r>
            <a:r>
              <a:rPr lang="en-US" b="0" baseline="0" err="1"/>
              <a:t>CoverageSubtype</a:t>
            </a:r>
            <a:r>
              <a:rPr lang="en-US" b="0" baseline="0"/>
              <a:t>. In essence, the removal would remove a linkage, and the </a:t>
            </a:r>
            <a:r>
              <a:rPr lang="en-US" b="0" baseline="0" err="1"/>
              <a:t>CoverageSubtype’s</a:t>
            </a:r>
            <a:r>
              <a:rPr lang="en-US" b="0" baseline="0"/>
              <a:t> purpose is to create a linkage. Retire a </a:t>
            </a:r>
            <a:r>
              <a:rPr lang="en-US" b="0" baseline="0" err="1"/>
              <a:t>CoverageSubtype</a:t>
            </a:r>
            <a:r>
              <a:rPr lang="en-US" b="0" baseline="0"/>
              <a:t> when existing data references the subtype. If no existing data uses a particular </a:t>
            </a:r>
            <a:r>
              <a:rPr lang="en-US" b="0" baseline="0" err="1"/>
              <a:t>CoverageSubtype</a:t>
            </a:r>
            <a:r>
              <a:rPr lang="en-US" b="0" baseline="0"/>
              <a:t> (such as in a new implementation), it is safe to Delete (Remove) the </a:t>
            </a:r>
            <a:r>
              <a:rPr lang="en-US" b="0" baseline="0" err="1"/>
              <a:t>CoverageSubtype</a:t>
            </a:r>
            <a:r>
              <a:rPr lang="en-US" b="0" baseline="0"/>
              <a:t>.</a:t>
            </a:r>
            <a:endParaRPr lang="en-US" b="0"/>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36</a:t>
            </a:fld>
            <a:endParaRPr lang="en-US" altLang="en-US"/>
          </a:p>
        </p:txBody>
      </p:sp>
    </p:spTree>
    <p:extLst>
      <p:ext uri="{BB962C8B-B14F-4D97-AF65-F5344CB8AC3E}">
        <p14:creationId xmlns:p14="http://schemas.microsoft.com/office/powerpoint/2010/main" val="4186798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499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55CF660D-6963-4B0B-BD33-123C7B3C4972}" type="slidenum">
              <a:rPr lang="en-US" altLang="en-US" sz="1200" b="0" smtClean="0">
                <a:solidFill>
                  <a:schemeClr val="tx1"/>
                </a:solidFill>
              </a:rPr>
              <a:pPr eaLnBrk="1" hangingPunct="1"/>
              <a:t>37</a:t>
            </a:fld>
            <a:endParaRPr lang="en-US" altLang="en-US" sz="1200" b="0">
              <a:solidFill>
                <a:schemeClr val="tx1"/>
              </a:solidFill>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Most </a:t>
            </a:r>
            <a:r>
              <a:rPr lang="en-US" err="1"/>
              <a:t>typecodes</a:t>
            </a:r>
            <a:r>
              <a:rPr lang="en-US"/>
              <a:t> and</a:t>
            </a:r>
            <a:r>
              <a:rPr lang="en-US" baseline="0"/>
              <a:t> folder nodes in the </a:t>
            </a:r>
            <a:r>
              <a:rPr lang="en-US"/>
              <a:t>navigation panel have an appropriate right-click context menu used to modify that node. To display the context menu, right-click the given node,</a:t>
            </a:r>
            <a:r>
              <a:rPr lang="en-US" baseline="0"/>
              <a:t> or use the “toolbar” buttons at the top of the typelist in Studio.</a:t>
            </a:r>
            <a:endParaRPr lang="en-US"/>
          </a:p>
          <a:p>
            <a:pPr lvl="1" eaLnBrk="1" hangingPunct="1"/>
            <a:r>
              <a:rPr lang="en-US" b="1"/>
              <a:t>Add new…&gt;</a:t>
            </a:r>
            <a:r>
              <a:rPr lang="en-US" b="1" err="1"/>
              <a:t>CoverageType</a:t>
            </a:r>
            <a:r>
              <a:rPr lang="en-US" b="1"/>
              <a:t> </a:t>
            </a:r>
            <a:r>
              <a:rPr lang="en-US" b="0"/>
              <a:t>allows</a:t>
            </a:r>
            <a:r>
              <a:rPr lang="en-US" b="0" baseline="0"/>
              <a:t> you to </a:t>
            </a:r>
            <a:r>
              <a:rPr lang="en-US"/>
              <a:t>create a new </a:t>
            </a:r>
            <a:r>
              <a:rPr lang="en-US" err="1"/>
              <a:t>CoverageType</a:t>
            </a:r>
            <a:r>
              <a:rPr lang="en-US"/>
              <a:t> </a:t>
            </a:r>
            <a:r>
              <a:rPr lang="en-US" err="1"/>
              <a:t>typecode</a:t>
            </a:r>
            <a:r>
              <a:rPr lang="en-US"/>
              <a:t> and make it a child of the given </a:t>
            </a:r>
            <a:r>
              <a:rPr lang="en-US" err="1"/>
              <a:t>typecode</a:t>
            </a:r>
            <a:r>
              <a:rPr lang="en-US"/>
              <a:t>,</a:t>
            </a:r>
            <a:r>
              <a:rPr lang="en-US" baseline="0"/>
              <a:t> or allows you to add an existing </a:t>
            </a:r>
            <a:r>
              <a:rPr lang="en-US" baseline="0" err="1"/>
              <a:t>typecode</a:t>
            </a:r>
            <a:r>
              <a:rPr lang="en-US" baseline="0"/>
              <a:t> </a:t>
            </a:r>
            <a:r>
              <a:rPr lang="en-US"/>
              <a:t>as a child to the given </a:t>
            </a:r>
            <a:r>
              <a:rPr lang="en-US" err="1"/>
              <a:t>PolicyType</a:t>
            </a:r>
            <a:r>
              <a:rPr lang="en-US"/>
              <a:t> </a:t>
            </a:r>
            <a:r>
              <a:rPr lang="en-US" err="1"/>
              <a:t>typecode</a:t>
            </a:r>
            <a:r>
              <a:rPr lang="en-US"/>
              <a:t>. This is the most</a:t>
            </a:r>
            <a:r>
              <a:rPr lang="en-US" baseline="0"/>
              <a:t> common configuration. </a:t>
            </a:r>
            <a:endParaRPr lang="en-US"/>
          </a:p>
          <a:p>
            <a:pPr lvl="1" eaLnBrk="1" hangingPunct="1"/>
            <a:r>
              <a:rPr lang="en-US" b="1"/>
              <a:t>Duplicate</a:t>
            </a:r>
            <a:r>
              <a:rPr lang="en-US" b="1" baseline="0"/>
              <a:t> </a:t>
            </a:r>
            <a:r>
              <a:rPr lang="en-US" b="0" baseline="0"/>
              <a:t>creates an exact copy of the selected </a:t>
            </a:r>
            <a:r>
              <a:rPr lang="en-US" b="0" baseline="0" err="1"/>
              <a:t>typecode</a:t>
            </a:r>
            <a:r>
              <a:rPr lang="en-US" b="0" baseline="0"/>
              <a:t> except for appending “1” to the end of the newly created </a:t>
            </a:r>
            <a:r>
              <a:rPr lang="en-US" b="0" baseline="0" err="1"/>
              <a:t>typecode</a:t>
            </a:r>
            <a:r>
              <a:rPr lang="en-US" b="0" baseline="0"/>
              <a:t>.</a:t>
            </a:r>
            <a:endParaRPr lang="en-US" b="1"/>
          </a:p>
          <a:p>
            <a:pPr lvl="1" eaLnBrk="1" hangingPunct="1"/>
            <a:r>
              <a:rPr lang="en-US" b="1"/>
              <a:t>Remove</a:t>
            </a:r>
            <a:r>
              <a:rPr lang="en-US" baseline="0"/>
              <a:t> </a:t>
            </a:r>
            <a:r>
              <a:rPr lang="en-US"/>
              <a:t>entirely deletes the </a:t>
            </a:r>
            <a:r>
              <a:rPr lang="en-US" err="1"/>
              <a:t>typecode</a:t>
            </a:r>
            <a:r>
              <a:rPr lang="en-US"/>
              <a:t> from the LOB Model. Any child </a:t>
            </a:r>
            <a:r>
              <a:rPr lang="en-US" err="1"/>
              <a:t>typecodes</a:t>
            </a:r>
            <a:r>
              <a:rPr lang="en-US"/>
              <a:t> will </a:t>
            </a:r>
            <a:r>
              <a:rPr lang="en-US" b="1"/>
              <a:t>no longer </a:t>
            </a:r>
            <a:r>
              <a:rPr lang="en-US"/>
              <a:t>have the given </a:t>
            </a:r>
            <a:r>
              <a:rPr lang="en-US" err="1"/>
              <a:t>typecode</a:t>
            </a:r>
            <a:r>
              <a:rPr lang="en-US"/>
              <a:t> as a parent. Any child </a:t>
            </a:r>
            <a:r>
              <a:rPr lang="en-US" err="1"/>
              <a:t>typecodes</a:t>
            </a:r>
            <a:r>
              <a:rPr lang="en-US"/>
              <a:t> which had only the given </a:t>
            </a:r>
            <a:r>
              <a:rPr lang="en-US" err="1"/>
              <a:t>typecode</a:t>
            </a:r>
            <a:r>
              <a:rPr lang="en-US"/>
              <a:t> as a parent become orphan </a:t>
            </a:r>
            <a:r>
              <a:rPr lang="en-US" err="1"/>
              <a:t>typecodes</a:t>
            </a:r>
            <a:r>
              <a:rPr lang="en-US"/>
              <a:t> and orphaned</a:t>
            </a:r>
            <a:r>
              <a:rPr lang="en-US" baseline="0"/>
              <a:t> </a:t>
            </a:r>
            <a:r>
              <a:rPr lang="en-US" baseline="0" err="1"/>
              <a:t>typecodes</a:t>
            </a:r>
            <a:r>
              <a:rPr lang="en-US" baseline="0"/>
              <a:t> will prevent the server from starting</a:t>
            </a:r>
            <a:r>
              <a:rPr lang="en-US"/>
              <a:t>. Therefore codes should be deleted with extreme caution, as problems will arise if any existing object references the code. Consider</a:t>
            </a:r>
            <a:r>
              <a:rPr lang="en-US" baseline="0"/>
              <a:t> retiring codes instead as a best practice, or remove </a:t>
            </a:r>
            <a:r>
              <a:rPr lang="en-US" baseline="0" err="1"/>
              <a:t>typecode</a:t>
            </a:r>
            <a:r>
              <a:rPr lang="en-US" baseline="0"/>
              <a:t> from parent.</a:t>
            </a:r>
            <a:endParaRPr lang="en-US"/>
          </a:p>
          <a:p>
            <a:pPr lvl="1" eaLnBrk="1" hangingPunct="1"/>
            <a:r>
              <a:rPr lang="en-US" b="1"/>
              <a:t>Remove </a:t>
            </a:r>
            <a:r>
              <a:rPr lang="en-US" b="1" err="1"/>
              <a:t>typecode</a:t>
            </a:r>
            <a:r>
              <a:rPr lang="en-US" b="1" baseline="0"/>
              <a:t> fr</a:t>
            </a:r>
            <a:r>
              <a:rPr lang="en-US" b="1"/>
              <a:t>om parent </a:t>
            </a:r>
            <a:r>
              <a:rPr lang="en-US"/>
              <a:t>deletes the association between the given </a:t>
            </a:r>
            <a:r>
              <a:rPr lang="en-US" err="1"/>
              <a:t>typecode</a:t>
            </a:r>
            <a:r>
              <a:rPr lang="en-US"/>
              <a:t> and its parent, but the given </a:t>
            </a:r>
            <a:r>
              <a:rPr lang="en-US" err="1"/>
              <a:t>typecode</a:t>
            </a:r>
            <a:r>
              <a:rPr lang="en-US"/>
              <a:t> is not deleted. This option is available only when you select a non-folder child node within the given tree structure. For example, in the screenshot shown, “Remove </a:t>
            </a:r>
            <a:r>
              <a:rPr lang="en-US" err="1"/>
              <a:t>typecode</a:t>
            </a:r>
            <a:r>
              <a:rPr lang="en-US"/>
              <a:t> from parent” is available because</a:t>
            </a:r>
            <a:r>
              <a:rPr lang="en-US" baseline="0"/>
              <a:t> the selected </a:t>
            </a:r>
            <a:r>
              <a:rPr lang="en-US" baseline="0" err="1"/>
              <a:t>PolicyType</a:t>
            </a:r>
            <a:r>
              <a:rPr lang="en-US" baseline="0"/>
              <a:t> code (</a:t>
            </a:r>
            <a:r>
              <a:rPr lang="en-US" baseline="0" err="1"/>
              <a:t>BusinessAuto</a:t>
            </a:r>
            <a:r>
              <a:rPr lang="en-US" baseline="0"/>
              <a:t>) has a parent </a:t>
            </a:r>
            <a:r>
              <a:rPr lang="en-US" baseline="0" err="1"/>
              <a:t>LOBCode</a:t>
            </a:r>
            <a:r>
              <a:rPr lang="en-US" baseline="0"/>
              <a:t> </a:t>
            </a:r>
            <a:r>
              <a:rPr lang="en-US" baseline="0" err="1"/>
              <a:t>typecode</a:t>
            </a:r>
            <a:r>
              <a:rPr lang="en-US" baseline="0"/>
              <a:t>. You have navigated to a child, which has a parent from which you can remove the association. </a:t>
            </a:r>
            <a:r>
              <a:rPr lang="en-US"/>
              <a:t>Studio is</a:t>
            </a:r>
            <a:r>
              <a:rPr lang="en-US" baseline="0"/>
              <a:t> able to </a:t>
            </a:r>
            <a:r>
              <a:rPr lang="en-US"/>
              <a:t>infer the exact association to remove. So,</a:t>
            </a:r>
            <a:r>
              <a:rPr lang="en-US" baseline="0"/>
              <a:t> generally, you are only able to use “Remove </a:t>
            </a:r>
            <a:r>
              <a:rPr lang="en-US" baseline="0" err="1"/>
              <a:t>typecode</a:t>
            </a:r>
            <a:r>
              <a:rPr lang="en-US" baseline="0"/>
              <a:t> from parent” by expanding the “Children” folder node and selecting the child.</a:t>
            </a:r>
          </a:p>
        </p:txBody>
      </p:sp>
      <p:sp>
        <p:nvSpPr>
          <p:cNvPr id="84998" name="Slide Number Placeholder 3"/>
          <p:cNvSpPr txBox="1">
            <a:spLocks noGrp="1"/>
          </p:cNvSpPr>
          <p:nvPr/>
        </p:nvSpPr>
        <p:spPr bwMode="auto">
          <a:xfrm>
            <a:off x="454025" y="8905875"/>
            <a:ext cx="5951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tabLst>
                <a:tab pos="5715000" algn="r"/>
              </a:tabLst>
              <a:defRPr sz="2000" b="1">
                <a:solidFill>
                  <a:srgbClr val="FF0000"/>
                </a:solidFill>
                <a:latin typeface="Arial" charset="0"/>
              </a:defRPr>
            </a:lvl1pPr>
            <a:lvl2pPr marL="742950" indent="-285750" defTabSz="931863" eaLnBrk="0" hangingPunct="0">
              <a:tabLst>
                <a:tab pos="5715000" algn="r"/>
              </a:tabLst>
              <a:defRPr sz="2000" b="1">
                <a:solidFill>
                  <a:srgbClr val="FF0000"/>
                </a:solidFill>
                <a:latin typeface="Arial" charset="0"/>
              </a:defRPr>
            </a:lvl2pPr>
            <a:lvl3pPr marL="1143000" indent="-228600" defTabSz="931863" eaLnBrk="0" hangingPunct="0">
              <a:tabLst>
                <a:tab pos="5715000" algn="r"/>
              </a:tabLst>
              <a:defRPr sz="2000" b="1">
                <a:solidFill>
                  <a:srgbClr val="FF0000"/>
                </a:solidFill>
                <a:latin typeface="Arial" charset="0"/>
              </a:defRPr>
            </a:lvl3pPr>
            <a:lvl4pPr marL="1600200" indent="-228600" defTabSz="931863" eaLnBrk="0" hangingPunct="0">
              <a:tabLst>
                <a:tab pos="5715000" algn="r"/>
              </a:tabLst>
              <a:defRPr sz="2000" b="1">
                <a:solidFill>
                  <a:srgbClr val="FF0000"/>
                </a:solidFill>
                <a:latin typeface="Arial" charset="0"/>
              </a:defRPr>
            </a:lvl4pPr>
            <a:lvl5pPr marL="2057400" indent="-228600" defTabSz="931863" eaLnBrk="0" hangingPunct="0">
              <a:tabLst>
                <a:tab pos="5715000" algn="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5715000" algn="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5715000" algn="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5715000" algn="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5715000" algn="r"/>
              </a:tabLst>
              <a:defRPr sz="2000" b="1">
                <a:solidFill>
                  <a:srgbClr val="FF0000"/>
                </a:solidFill>
                <a:latin typeface="Arial" charset="0"/>
              </a:defRPr>
            </a:lvl9pPr>
          </a:lstStyle>
          <a:p>
            <a:pPr algn="l" eaLnBrk="1" hangingPunct="1">
              <a:spcBef>
                <a:spcPct val="0"/>
              </a:spcBef>
              <a:spcAft>
                <a:spcPct val="0"/>
              </a:spcAft>
              <a:buClrTx/>
            </a:pPr>
            <a:r>
              <a:rPr lang="en-US" altLang="en-US" sz="1200" b="0">
                <a:solidFill>
                  <a:schemeClr val="tx1"/>
                </a:solidFill>
              </a:rPr>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10000"/>
              </a:spcBef>
              <a:spcAft>
                <a:spcPct val="0"/>
              </a:spcAft>
              <a:buClrTx/>
              <a:buSzTx/>
              <a:buFontTx/>
              <a:buNone/>
              <a:tabLst/>
              <a:defRPr/>
            </a:pPr>
            <a:r>
              <a:rPr lang="en-US" sz="1000" i="0" kern="1200">
                <a:solidFill>
                  <a:schemeClr val="tx1"/>
                </a:solidFill>
                <a:effectLst/>
                <a:latin typeface="Arial" charset="0"/>
                <a:ea typeface="+mn-ea"/>
                <a:cs typeface="+mn-cs"/>
              </a:rPr>
              <a:t>Generally, you would</a:t>
            </a:r>
            <a:r>
              <a:rPr lang="en-US" sz="1000" i="0" kern="1200" baseline="0">
                <a:solidFill>
                  <a:schemeClr val="tx1"/>
                </a:solidFill>
                <a:effectLst/>
                <a:latin typeface="Arial" charset="0"/>
                <a:ea typeface="+mn-ea"/>
                <a:cs typeface="+mn-cs"/>
              </a:rPr>
              <a:t> not </a:t>
            </a:r>
            <a:r>
              <a:rPr lang="en-US" sz="1000" i="0" kern="1200">
                <a:solidFill>
                  <a:schemeClr val="tx1"/>
                </a:solidFill>
                <a:effectLst/>
                <a:latin typeface="Arial" charset="0"/>
                <a:ea typeface="+mn-ea"/>
                <a:cs typeface="+mn-cs"/>
              </a:rPr>
              <a:t>remove a </a:t>
            </a:r>
            <a:r>
              <a:rPr lang="en-US" sz="1000" i="0" kern="1200" err="1">
                <a:solidFill>
                  <a:schemeClr val="tx1"/>
                </a:solidFill>
                <a:effectLst/>
                <a:latin typeface="Arial" charset="0"/>
                <a:ea typeface="+mn-ea"/>
                <a:cs typeface="+mn-cs"/>
              </a:rPr>
              <a:t>CoverageSubtype</a:t>
            </a:r>
            <a:r>
              <a:rPr lang="en-US" sz="1000" i="0" kern="1200">
                <a:solidFill>
                  <a:schemeClr val="tx1"/>
                </a:solidFill>
                <a:effectLst/>
                <a:latin typeface="Arial" charset="0"/>
                <a:ea typeface="+mn-ea"/>
                <a:cs typeface="+mn-cs"/>
              </a:rPr>
              <a:t> itself</a:t>
            </a:r>
            <a:r>
              <a:rPr lang="en-US" sz="1000" i="0" kern="1200" baseline="0">
                <a:solidFill>
                  <a:schemeClr val="tx1"/>
                </a:solidFill>
                <a:effectLst/>
                <a:latin typeface="Arial" charset="0"/>
                <a:ea typeface="+mn-ea"/>
                <a:cs typeface="+mn-cs"/>
              </a:rPr>
              <a:t> f</a:t>
            </a:r>
            <a:r>
              <a:rPr lang="en-US" sz="1000" i="0" kern="1200">
                <a:solidFill>
                  <a:schemeClr val="tx1"/>
                </a:solidFill>
                <a:effectLst/>
                <a:latin typeface="Arial" charset="0"/>
                <a:ea typeface="+mn-ea"/>
                <a:cs typeface="+mn-cs"/>
              </a:rPr>
              <a:t>rom a parent (instead retire the </a:t>
            </a:r>
            <a:r>
              <a:rPr lang="en-US" sz="1000" i="0" kern="1200" err="1">
                <a:solidFill>
                  <a:schemeClr val="tx1"/>
                </a:solidFill>
                <a:effectLst/>
                <a:latin typeface="Arial" charset="0"/>
                <a:ea typeface="+mn-ea"/>
                <a:cs typeface="+mn-cs"/>
              </a:rPr>
              <a:t>typecode</a:t>
            </a:r>
            <a:r>
              <a:rPr lang="en-US" sz="1000" i="0" kern="1200">
                <a:solidFill>
                  <a:schemeClr val="tx1"/>
                </a:solidFill>
                <a:effectLst/>
                <a:latin typeface="Arial" charset="0"/>
                <a:ea typeface="+mn-ea"/>
                <a:cs typeface="+mn-cs"/>
              </a:rPr>
              <a:t>). </a:t>
            </a:r>
            <a:r>
              <a:rPr lang="en-US" sz="1000" i="0" kern="1200" err="1">
                <a:solidFill>
                  <a:schemeClr val="tx1"/>
                </a:solidFill>
                <a:effectLst/>
                <a:latin typeface="Arial" charset="0"/>
                <a:ea typeface="+mn-ea"/>
                <a:cs typeface="+mn-cs"/>
              </a:rPr>
              <a:t>CoverageSubtype</a:t>
            </a:r>
            <a:r>
              <a:rPr lang="en-US" sz="1000" i="0" kern="1200" baseline="0">
                <a:solidFill>
                  <a:schemeClr val="tx1"/>
                </a:solidFill>
                <a:effectLst/>
                <a:latin typeface="Arial" charset="0"/>
                <a:ea typeface="+mn-ea"/>
                <a:cs typeface="+mn-cs"/>
              </a:rPr>
              <a:t> is a “M:M” relationship between a single </a:t>
            </a:r>
            <a:r>
              <a:rPr lang="en-US" sz="1000" i="0" kern="1200" baseline="0" err="1">
                <a:solidFill>
                  <a:schemeClr val="tx1"/>
                </a:solidFill>
                <a:effectLst/>
                <a:latin typeface="Arial" charset="0"/>
                <a:ea typeface="+mn-ea"/>
                <a:cs typeface="+mn-cs"/>
              </a:rPr>
              <a:t>CoverageType</a:t>
            </a:r>
            <a:r>
              <a:rPr lang="en-US" sz="1000" i="0" kern="1200" baseline="0">
                <a:solidFill>
                  <a:schemeClr val="tx1"/>
                </a:solidFill>
                <a:effectLst/>
                <a:latin typeface="Arial" charset="0"/>
                <a:ea typeface="+mn-ea"/>
                <a:cs typeface="+mn-cs"/>
              </a:rPr>
              <a:t> and a single </a:t>
            </a:r>
            <a:r>
              <a:rPr lang="en-US" sz="1000" i="0" kern="1200" baseline="0" err="1">
                <a:solidFill>
                  <a:schemeClr val="tx1"/>
                </a:solidFill>
                <a:effectLst/>
                <a:latin typeface="Arial" charset="0"/>
                <a:ea typeface="+mn-ea"/>
                <a:cs typeface="+mn-cs"/>
              </a:rPr>
              <a:t>ExposureType</a:t>
            </a:r>
            <a:r>
              <a:rPr lang="en-US" sz="1000" i="0" kern="1200" baseline="0">
                <a:solidFill>
                  <a:schemeClr val="tx1"/>
                </a:solidFill>
                <a:effectLst/>
                <a:latin typeface="Arial" charset="0"/>
                <a:ea typeface="+mn-ea"/>
                <a:cs typeface="+mn-cs"/>
              </a:rPr>
              <a:t>. You would use remove from parent for other configurations, such as the one shown above (</a:t>
            </a:r>
            <a:r>
              <a:rPr lang="en-US" sz="1000" i="0" kern="1200" baseline="0" err="1">
                <a:solidFill>
                  <a:schemeClr val="tx1"/>
                </a:solidFill>
                <a:effectLst/>
                <a:latin typeface="Arial" charset="0"/>
                <a:ea typeface="+mn-ea"/>
                <a:cs typeface="+mn-cs"/>
              </a:rPr>
              <a:t>CoverageType</a:t>
            </a:r>
            <a:r>
              <a:rPr lang="en-US" sz="1000" i="0" kern="1200" baseline="0">
                <a:solidFill>
                  <a:schemeClr val="tx1"/>
                </a:solidFill>
                <a:effectLst/>
                <a:latin typeface="Arial" charset="0"/>
                <a:ea typeface="+mn-ea"/>
                <a:cs typeface="+mn-cs"/>
              </a:rPr>
              <a:t> to </a:t>
            </a:r>
            <a:r>
              <a:rPr lang="en-US" sz="1000" i="0" kern="1200" baseline="0" err="1">
                <a:solidFill>
                  <a:schemeClr val="tx1"/>
                </a:solidFill>
                <a:effectLst/>
                <a:latin typeface="Arial" charset="0"/>
                <a:ea typeface="+mn-ea"/>
                <a:cs typeface="+mn-cs"/>
              </a:rPr>
              <a:t>PolicyType</a:t>
            </a:r>
            <a:r>
              <a:rPr lang="en-US" sz="1000" i="0" kern="1200" baseline="0">
                <a:solidFill>
                  <a:schemeClr val="tx1"/>
                </a:solidFill>
                <a:effectLst/>
                <a:latin typeface="Arial" charset="0"/>
                <a:ea typeface="+mn-ea"/>
                <a:cs typeface="+mn-cs"/>
              </a:rPr>
              <a:t>). </a:t>
            </a:r>
            <a:endParaRPr lang="en-US"/>
          </a:p>
          <a:p>
            <a:pPr marL="0" marR="0" indent="0" algn="l" defTabSz="914400" rtl="0" eaLnBrk="0" fontAlgn="base" latinLnBrk="0" hangingPunct="0">
              <a:lnSpc>
                <a:spcPct val="100000"/>
              </a:lnSpc>
              <a:spcBef>
                <a:spcPct val="10000"/>
              </a:spcBef>
              <a:spcAft>
                <a:spcPct val="0"/>
              </a:spcAft>
              <a:buClrTx/>
              <a:buSzTx/>
              <a:buFontTx/>
              <a:buNone/>
              <a:tabLst/>
              <a:defRPr/>
            </a:pPr>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38</a:t>
            </a:fld>
            <a:endParaRPr lang="en-US" altLang="en-US"/>
          </a:p>
        </p:txBody>
      </p:sp>
    </p:spTree>
    <p:extLst>
      <p:ext uri="{BB962C8B-B14F-4D97-AF65-F5344CB8AC3E}">
        <p14:creationId xmlns:p14="http://schemas.microsoft.com/office/powerpoint/2010/main" val="3778918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601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835CFB4E-507D-4AD4-A4CD-00E6C102CB2B}" type="slidenum">
              <a:rPr lang="en-US" altLang="en-US" sz="1200" b="0" smtClean="0">
                <a:solidFill>
                  <a:schemeClr val="tx1"/>
                </a:solidFill>
              </a:rPr>
              <a:pPr eaLnBrk="1" hangingPunct="1"/>
              <a:t>39</a:t>
            </a:fld>
            <a:endParaRPr lang="en-US" altLang="en-US" sz="1200" b="0">
              <a:solidFill>
                <a:schemeClr val="tx1"/>
              </a:solidFill>
            </a:endParaRPr>
          </a:p>
        </p:txBody>
      </p:sp>
      <p:sp>
        <p:nvSpPr>
          <p:cNvPr id="86020" name="Rectangle 2"/>
          <p:cNvSpPr>
            <a:spLocks noGrp="1" noRot="1" noChangeAspect="1" noChangeArrowheads="1" noTextEdit="1"/>
          </p:cNvSpPr>
          <p:nvPr>
            <p:ph type="sldImg"/>
          </p:nvPr>
        </p:nvSpPr>
        <p:spPr>
          <a:xfrm>
            <a:off x="715963" y="630238"/>
            <a:ext cx="5432425" cy="4073525"/>
          </a:xfrm>
          <a:ln/>
        </p:spPr>
      </p:sp>
      <p:sp>
        <p:nvSpPr>
          <p:cNvPr id="860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806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EEFA9ECA-32E7-4776-B866-18B4394582F7}" type="slidenum">
              <a:rPr lang="en-US" altLang="en-US" sz="1200" b="0" smtClean="0">
                <a:solidFill>
                  <a:schemeClr val="tx1"/>
                </a:solidFill>
              </a:rPr>
              <a:pPr eaLnBrk="1" hangingPunct="1"/>
              <a:t>41</a:t>
            </a:fld>
            <a:endParaRPr lang="en-US" altLang="en-US" sz="1200" b="0">
              <a:solidFill>
                <a:schemeClr val="tx1"/>
              </a:solidFill>
            </a:endParaRPr>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scenario shown in the previous slide is one in which the developer has added a new policy type (</a:t>
            </a:r>
            <a:r>
              <a:rPr lang="en-US" err="1"/>
              <a:t>InlandMarine</a:t>
            </a:r>
            <a:r>
              <a:rPr lang="en-US"/>
              <a:t>). He or she must manually manage references to it in typelists external to the LOB typelists.</a:t>
            </a:r>
          </a:p>
          <a:p>
            <a:pPr eaLnBrk="1" hangingPunct="1"/>
            <a:r>
              <a:rPr lang="en-US"/>
              <a:t>The screenshot above shows the </a:t>
            </a:r>
            <a:r>
              <a:rPr lang="en-US" err="1"/>
              <a:t>InsuranceLine</a:t>
            </a:r>
            <a:r>
              <a:rPr lang="en-US"/>
              <a:t> typelist extension, a typelist used for stat coding. Because a new policy type has been added, each </a:t>
            </a:r>
            <a:r>
              <a:rPr lang="en-US" err="1"/>
              <a:t>InsuranceLine</a:t>
            </a:r>
            <a:r>
              <a:rPr lang="en-US"/>
              <a:t> stat code which must reference it must be modified. The screenshot shows the </a:t>
            </a:r>
            <a:r>
              <a:rPr lang="en-US" err="1"/>
              <a:t>InsuranceLine</a:t>
            </a:r>
            <a:r>
              <a:rPr lang="en-US"/>
              <a:t> value of "</a:t>
            </a:r>
            <a:r>
              <a:rPr lang="en-US" err="1"/>
              <a:t>businessowners</a:t>
            </a:r>
            <a:r>
              <a:rPr lang="en-US"/>
              <a:t>" being associated to the new “</a:t>
            </a:r>
            <a:r>
              <a:rPr lang="en-US" err="1"/>
              <a:t>InlandMarine</a:t>
            </a:r>
            <a:r>
              <a:rPr lang="en-US"/>
              <a:t>" policy type thru the use of a wizard.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err="1"/>
              <a:t>ClaimCenter</a:t>
            </a:r>
            <a:r>
              <a:rPr lang="en-US"/>
              <a:t> is delivered out of the box with several pre-configured business lines in the LOB model. You can see these when adding a new claim or exposure. Based on the line of business presented or selected, you will have different options.</a:t>
            </a:r>
          </a:p>
          <a:p>
            <a:pPr eaLnBrk="1" hangingPunct="1"/>
            <a:r>
              <a:rPr lang="en-US"/>
              <a:t>The structure of the Line of Business is defined in six distinct typelists:</a:t>
            </a:r>
          </a:p>
          <a:p>
            <a:pPr lvl="1" eaLnBrk="1" hangingPunct="1"/>
            <a:r>
              <a:rPr lang="en-US" err="1">
                <a:latin typeface="Arial"/>
                <a:cs typeface="Arial"/>
              </a:rPr>
              <a:t>LossType</a:t>
            </a:r>
            <a:r>
              <a:rPr lang="en-US">
                <a:latin typeface="Arial"/>
                <a:cs typeface="Arial"/>
              </a:rPr>
              <a:t> </a:t>
            </a:r>
            <a:endParaRPr lang="en-US"/>
          </a:p>
          <a:p>
            <a:pPr lvl="1" eaLnBrk="1" hangingPunct="1"/>
            <a:r>
              <a:rPr lang="en-US" err="1"/>
              <a:t>LOBCode</a:t>
            </a:r>
            <a:endParaRPr lang="en-US"/>
          </a:p>
          <a:p>
            <a:pPr lvl="1" eaLnBrk="1" hangingPunct="1"/>
            <a:r>
              <a:rPr lang="en-US" err="1"/>
              <a:t>PolicyType</a:t>
            </a:r>
            <a:endParaRPr lang="en-US"/>
          </a:p>
          <a:p>
            <a:pPr lvl="1" eaLnBrk="1" hangingPunct="1"/>
            <a:r>
              <a:rPr lang="en-US" err="1"/>
              <a:t>CoverageType</a:t>
            </a:r>
            <a:endParaRPr lang="en-US"/>
          </a:p>
          <a:p>
            <a:pPr lvl="1" eaLnBrk="1" hangingPunct="1"/>
            <a:r>
              <a:rPr lang="en-US" err="1"/>
              <a:t>CoverageSubtype</a:t>
            </a:r>
            <a:endParaRPr lang="en-US"/>
          </a:p>
          <a:p>
            <a:pPr lvl="1" eaLnBrk="1" hangingPunct="1"/>
            <a:r>
              <a:rPr lang="en-US" err="1"/>
              <a:t>ExposureType</a:t>
            </a:r>
            <a:endParaRPr lang="en-US"/>
          </a:p>
          <a:p>
            <a:pPr eaLnBrk="1" hangingPunct="1"/>
            <a:r>
              <a:rPr lang="en-US"/>
              <a:t>Each </a:t>
            </a:r>
            <a:r>
              <a:rPr lang="en-US" err="1"/>
              <a:t>typelist</a:t>
            </a:r>
            <a:r>
              <a:rPr lang="en-US"/>
              <a:t> file is more complex than typelists seen so far.</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4</a:t>
            </a:fld>
            <a:endParaRPr lang="en-US" altLang="en-US"/>
          </a:p>
        </p:txBody>
      </p:sp>
    </p:spTree>
    <p:extLst>
      <p:ext uri="{BB962C8B-B14F-4D97-AF65-F5344CB8AC3E}">
        <p14:creationId xmlns:p14="http://schemas.microsoft.com/office/powerpoint/2010/main" val="151802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LOB Typelists,</a:t>
            </a:r>
            <a:r>
              <a:rPr lang="en-US" baseline="0"/>
              <a:t> in addition to possessing a “LOB” tab to work with parent/child relationships, also have Incoming Categories and Outgoing Categories tabs to view and manage external typelist references. This provides useful visibility into all of the external related typelists that are involved w/ LOB </a:t>
            </a:r>
            <a:r>
              <a:rPr lang="en-US" baseline="0" err="1"/>
              <a:t>typecodes</a:t>
            </a:r>
            <a:r>
              <a:rPr lang="en-US" baseline="0"/>
              <a:t>.</a:t>
            </a:r>
          </a:p>
          <a:p>
            <a:endParaRPr lang="en-US" baseline="0"/>
          </a:p>
          <a:p>
            <a:r>
              <a:rPr lang="en-US" baseline="0"/>
              <a:t>In the example shown, the configuration performed on the previous slide is now not only visible in the </a:t>
            </a:r>
            <a:r>
              <a:rPr lang="en-US" baseline="0" err="1"/>
              <a:t>InsuranceLine</a:t>
            </a:r>
            <a:r>
              <a:rPr lang="en-US" baseline="0"/>
              <a:t> typelist, but also in the </a:t>
            </a:r>
            <a:r>
              <a:rPr lang="en-US" baseline="0" err="1"/>
              <a:t>PolicyType</a:t>
            </a:r>
            <a:r>
              <a:rPr lang="en-US" baseline="0"/>
              <a:t> typelist extension. </a:t>
            </a:r>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42</a:t>
            </a:fld>
            <a:endParaRPr lang="en-US" altLang="en-US"/>
          </a:p>
        </p:txBody>
      </p:sp>
    </p:spTree>
    <p:extLst>
      <p:ext uri="{BB962C8B-B14F-4D97-AF65-F5344CB8AC3E}">
        <p14:creationId xmlns:p14="http://schemas.microsoft.com/office/powerpoint/2010/main" val="1387167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Recall there are several</a:t>
            </a:r>
            <a:r>
              <a:rPr lang="en-US" baseline="0"/>
              <a:t> “Incoming” external typelists related to </a:t>
            </a:r>
            <a:r>
              <a:rPr lang="en-US" baseline="0" err="1"/>
              <a:t>LossType</a:t>
            </a:r>
            <a:r>
              <a:rPr lang="en-US" baseline="0"/>
              <a:t>, a few of which are shown in the above. The only “Outgoing” external typelist related to </a:t>
            </a:r>
            <a:r>
              <a:rPr lang="en-US" baseline="0" err="1"/>
              <a:t>ExposureType</a:t>
            </a:r>
            <a:r>
              <a:rPr lang="en-US" baseline="0"/>
              <a:t> is “Incident”.</a:t>
            </a:r>
          </a:p>
          <a:p>
            <a:pPr marL="0" marR="0" indent="0" algn="l" defTabSz="914400" rtl="0" eaLnBrk="0" fontAlgn="base" latinLnBrk="0" hangingPunct="0">
              <a:lnSpc>
                <a:spcPct val="100000"/>
              </a:lnSpc>
              <a:spcBef>
                <a:spcPct val="10000"/>
              </a:spcBef>
              <a:spcAft>
                <a:spcPct val="0"/>
              </a:spcAft>
              <a:buClrTx/>
              <a:buSzTx/>
              <a:buFontTx/>
              <a:buNone/>
              <a:tabLst/>
              <a:defRPr/>
            </a:pPr>
            <a:br>
              <a:rPr lang="en-US" baseline="0"/>
            </a:br>
            <a:r>
              <a:rPr lang="en-US"/>
              <a:t>*Be aware that there are some instances of cascading references across three or more typelists. For example:</a:t>
            </a:r>
            <a:endParaRPr lang="en-US" baseline="0"/>
          </a:p>
          <a:p>
            <a:pPr marL="0" marR="0" lvl="1" indent="0" algn="l" defTabSz="914400" rtl="0" eaLnBrk="0" fontAlgn="base" latinLnBrk="0" hangingPunct="0">
              <a:lnSpc>
                <a:spcPct val="100000"/>
              </a:lnSpc>
              <a:spcBef>
                <a:spcPct val="10000"/>
              </a:spcBef>
              <a:spcAft>
                <a:spcPct val="0"/>
              </a:spcAft>
              <a:buClrTx/>
              <a:buSzTx/>
              <a:buFontTx/>
              <a:buNone/>
              <a:tabLst/>
              <a:defRPr/>
            </a:pPr>
            <a:r>
              <a:rPr lang="en-US" err="1"/>
              <a:t>LossType</a:t>
            </a:r>
            <a:r>
              <a:rPr lang="en-US"/>
              <a:t> is referenced by </a:t>
            </a:r>
            <a:r>
              <a:rPr lang="en-US" err="1"/>
              <a:t>PriContributingFactors</a:t>
            </a:r>
            <a:r>
              <a:rPr lang="en-US"/>
              <a:t>, which is referenced by </a:t>
            </a:r>
            <a:r>
              <a:rPr lang="en-US" err="1"/>
              <a:t>SecContributingFactors</a:t>
            </a:r>
            <a:r>
              <a:rPr lang="en-US"/>
              <a:t>, which is referenced by </a:t>
            </a:r>
            <a:r>
              <a:rPr lang="en-US" err="1"/>
              <a:t>ResContributingFactors</a:t>
            </a:r>
            <a:endParaRPr lang="en-US"/>
          </a:p>
          <a:p>
            <a:pPr marL="0" marR="0" indent="0" algn="l" defTabSz="914400" rtl="0" eaLnBrk="0" fontAlgn="base" latinLnBrk="0" hangingPunct="0">
              <a:lnSpc>
                <a:spcPct val="100000"/>
              </a:lnSpc>
              <a:spcBef>
                <a:spcPct val="10000"/>
              </a:spcBef>
              <a:spcAft>
                <a:spcPct val="0"/>
              </a:spcAft>
              <a:buClrTx/>
              <a:buSzTx/>
              <a:buFontTx/>
              <a:buNone/>
              <a:tabLst/>
              <a:defRPr/>
            </a:pPr>
            <a:br>
              <a:rPr lang="en-US"/>
            </a:br>
            <a:r>
              <a:rPr lang="en-US" baseline="0"/>
              <a:t>Technically, “Incoming” and “Outgoing” are analogous to “Parent” and “Child”, the only difference being Incoming/Outgoing includes typelists external to the LOB model, and the fact that dependencies in the LOB model are often bi-directional (i.e. </a:t>
            </a:r>
            <a:r>
              <a:rPr lang="en-US" baseline="0" err="1"/>
              <a:t>LOBCode</a:t>
            </a:r>
            <a:r>
              <a:rPr lang="en-US" baseline="0"/>
              <a:t> is a parent of </a:t>
            </a:r>
            <a:r>
              <a:rPr lang="en-US" baseline="0" err="1"/>
              <a:t>PolicyType</a:t>
            </a:r>
            <a:r>
              <a:rPr lang="en-US" baseline="0"/>
              <a:t>, and </a:t>
            </a:r>
            <a:r>
              <a:rPr lang="en-US" baseline="0" err="1"/>
              <a:t>PolicyType</a:t>
            </a:r>
            <a:r>
              <a:rPr lang="en-US" baseline="0"/>
              <a:t> is a child of </a:t>
            </a:r>
            <a:r>
              <a:rPr lang="en-US" baseline="0" err="1"/>
              <a:t>LOBCode</a:t>
            </a:r>
            <a:r>
              <a:rPr lang="en-US" baseline="0"/>
              <a:t>).</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43</a:t>
            </a:fld>
            <a:endParaRPr lang="en-US" altLang="en-US"/>
          </a:p>
        </p:txBody>
      </p:sp>
    </p:spTree>
    <p:extLst>
      <p:ext uri="{BB962C8B-B14F-4D97-AF65-F5344CB8AC3E}">
        <p14:creationId xmlns:p14="http://schemas.microsoft.com/office/powerpoint/2010/main" val="1242744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10000"/>
              </a:spcBef>
              <a:spcAft>
                <a:spcPct val="0"/>
              </a:spcAft>
              <a:buClrTx/>
              <a:buSzTx/>
              <a:buFontTx/>
              <a:buNone/>
              <a:tabLst/>
              <a:defRPr/>
            </a:pPr>
            <a:r>
              <a:rPr lang="en-US"/>
              <a:t>*Be aware that there are some instances of cascading references across three or more typelists. For example:</a:t>
            </a:r>
            <a:br>
              <a:rPr lang="en-US"/>
            </a:br>
            <a:endParaRPr lang="en-US" baseline="0"/>
          </a:p>
          <a:p>
            <a:pPr marL="0" marR="0" lvl="1" indent="0" algn="l" defTabSz="914400" rtl="0" eaLnBrk="0" fontAlgn="base" latinLnBrk="0" hangingPunct="0">
              <a:lnSpc>
                <a:spcPct val="100000"/>
              </a:lnSpc>
              <a:spcBef>
                <a:spcPct val="10000"/>
              </a:spcBef>
              <a:spcAft>
                <a:spcPct val="0"/>
              </a:spcAft>
              <a:buClrTx/>
              <a:buSzTx/>
              <a:buFontTx/>
              <a:buNone/>
              <a:tabLst/>
              <a:defRPr/>
            </a:pPr>
            <a:r>
              <a:rPr lang="en-US" err="1"/>
              <a:t>LossType</a:t>
            </a:r>
            <a:r>
              <a:rPr lang="en-US"/>
              <a:t> is referenced by </a:t>
            </a:r>
            <a:r>
              <a:rPr lang="en-US" err="1"/>
              <a:t>PriContributingFactors</a:t>
            </a:r>
            <a:r>
              <a:rPr lang="en-US"/>
              <a:t>, which is referenced by </a:t>
            </a:r>
            <a:r>
              <a:rPr lang="en-US" err="1"/>
              <a:t>SecContributingFactors</a:t>
            </a:r>
            <a:r>
              <a:rPr lang="en-US"/>
              <a:t>, which is referenced by </a:t>
            </a:r>
            <a:r>
              <a:rPr lang="en-US" err="1"/>
              <a:t>ResContributingFactors</a:t>
            </a:r>
            <a:endParaRPr lang="en-US"/>
          </a:p>
          <a:p>
            <a:pPr marL="0" marR="0" lvl="1" indent="0" algn="l" defTabSz="914400" rtl="0" eaLnBrk="0" fontAlgn="base" latinLnBrk="0" hangingPunct="0">
              <a:lnSpc>
                <a:spcPct val="100000"/>
              </a:lnSpc>
              <a:spcBef>
                <a:spcPct val="10000"/>
              </a:spcBef>
              <a:spcAft>
                <a:spcPct val="0"/>
              </a:spcAft>
              <a:buClrTx/>
              <a:buSzTx/>
              <a:buFontTx/>
              <a:buNone/>
              <a:tabLst/>
              <a:defRPr/>
            </a:pPr>
            <a:endParaRPr lang="en-US"/>
          </a:p>
          <a:p>
            <a:pPr marL="0" marR="0" lvl="1" indent="0" algn="l" defTabSz="914400" rtl="0" eaLnBrk="0" fontAlgn="base" latinLnBrk="0" hangingPunct="0">
              <a:lnSpc>
                <a:spcPct val="100000"/>
              </a:lnSpc>
              <a:spcBef>
                <a:spcPct val="10000"/>
              </a:spcBef>
              <a:spcAft>
                <a:spcPct val="0"/>
              </a:spcAft>
              <a:buClrTx/>
              <a:buSzTx/>
              <a:buFontTx/>
              <a:buNone/>
              <a:tabLst/>
              <a:defRPr/>
            </a:pPr>
            <a:r>
              <a:rPr lang="en-US" err="1"/>
              <a:t>PolicyType</a:t>
            </a:r>
            <a:r>
              <a:rPr lang="en-US"/>
              <a:t> is referenced by </a:t>
            </a:r>
            <a:r>
              <a:rPr lang="en-US" err="1"/>
              <a:t>InsuranceLine</a:t>
            </a:r>
            <a:r>
              <a:rPr lang="en-US"/>
              <a:t>, which is referenced by both </a:t>
            </a:r>
            <a:r>
              <a:rPr lang="en-US" err="1"/>
              <a:t>InsuranceSubline</a:t>
            </a:r>
            <a:r>
              <a:rPr lang="en-US"/>
              <a:t> and </a:t>
            </a:r>
            <a:r>
              <a:rPr lang="en-US" err="1"/>
              <a:t>MajorPerils</a:t>
            </a:r>
            <a:endParaRPr lang="en-US"/>
          </a:p>
          <a:p>
            <a:pPr marL="0" marR="0" lvl="1" indent="0" algn="l" defTabSz="914400" rtl="0" eaLnBrk="0" fontAlgn="base" latinLnBrk="0" hangingPunct="0">
              <a:lnSpc>
                <a:spcPct val="100000"/>
              </a:lnSpc>
              <a:spcBef>
                <a:spcPct val="10000"/>
              </a:spcBef>
              <a:spcAft>
                <a:spcPct val="0"/>
              </a:spcAft>
              <a:buClrTx/>
              <a:buSzTx/>
              <a:buFontTx/>
              <a:buNone/>
              <a:tabLst/>
              <a:defRPr/>
            </a:pPr>
            <a:endParaRPr lang="en-US"/>
          </a:p>
          <a:p>
            <a:pPr marL="0" marR="0" lvl="1" indent="0" algn="l" defTabSz="914400" rtl="0" eaLnBrk="0" fontAlgn="base" latinLnBrk="0" hangingPunct="0">
              <a:lnSpc>
                <a:spcPct val="100000"/>
              </a:lnSpc>
              <a:spcBef>
                <a:spcPct val="10000"/>
              </a:spcBef>
              <a:spcAft>
                <a:spcPct val="0"/>
              </a:spcAft>
              <a:buClrTx/>
              <a:buSzTx/>
              <a:buFontTx/>
              <a:buNone/>
              <a:tabLst/>
              <a:defRPr/>
            </a:pPr>
            <a:r>
              <a:rPr lang="en-US" err="1"/>
              <a:t>CoverageSubtype</a:t>
            </a:r>
            <a:r>
              <a:rPr lang="en-US"/>
              <a:t> is referenced by </a:t>
            </a:r>
            <a:r>
              <a:rPr lang="en-US" err="1"/>
              <a:t>LossPartyType</a:t>
            </a:r>
            <a:r>
              <a:rPr lang="en-US"/>
              <a:t>, which is referenced by </a:t>
            </a:r>
            <a:r>
              <a:rPr lang="en-US" err="1"/>
              <a:t>VehicleType</a:t>
            </a:r>
            <a:endParaRPr lang="en-US"/>
          </a:p>
          <a:p>
            <a:pPr eaLnBrk="1" hangingPunct="1"/>
            <a:endParaRPr lang="en-US"/>
          </a:p>
          <a:p>
            <a:pPr eaLnBrk="1" hangingPunct="1"/>
            <a:r>
              <a:rPr lang="en-US"/>
              <a:t>In these cases, a change to one LOB typelists could require changes to a non-LOB typelist, which in turn requires changes to another non-LOB typelist.</a:t>
            </a:r>
          </a:p>
          <a:p>
            <a:pPr marL="0" marR="0" lvl="1" indent="0" algn="l" defTabSz="914400" rtl="0" eaLnBrk="0" fontAlgn="base" latinLnBrk="0" hangingPunct="0">
              <a:lnSpc>
                <a:spcPct val="100000"/>
              </a:lnSpc>
              <a:spcBef>
                <a:spcPct val="10000"/>
              </a:spcBef>
              <a:spcAft>
                <a:spcPct val="0"/>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44</a:t>
            </a:fld>
            <a:endParaRPr lang="en-US" altLang="en-US"/>
          </a:p>
        </p:txBody>
      </p:sp>
    </p:spTree>
    <p:extLst>
      <p:ext uri="{BB962C8B-B14F-4D97-AF65-F5344CB8AC3E}">
        <p14:creationId xmlns:p14="http://schemas.microsoft.com/office/powerpoint/2010/main" val="926629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8909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7EF3C3FF-28D0-4778-A42E-1A15B768BE89}" type="slidenum">
              <a:rPr lang="en-US" altLang="en-US" sz="1200" b="0" smtClean="0">
                <a:solidFill>
                  <a:schemeClr val="tx1"/>
                </a:solidFill>
              </a:rPr>
              <a:pPr eaLnBrk="1" hangingPunct="1"/>
              <a:t>45</a:t>
            </a:fld>
            <a:endParaRPr lang="en-US" altLang="en-US" sz="1200" b="0">
              <a:solidFill>
                <a:schemeClr val="tx1"/>
              </a:solidFill>
            </a:endParaRPr>
          </a:p>
        </p:txBody>
      </p:sp>
      <p:sp>
        <p:nvSpPr>
          <p:cNvPr id="89092" name="Rectangle 2"/>
          <p:cNvSpPr>
            <a:spLocks noGrp="1" noRot="1" noChangeAspect="1" noChangeArrowheads="1" noTextEdit="1"/>
          </p:cNvSpPr>
          <p:nvPr>
            <p:ph type="sldImg"/>
          </p:nvPr>
        </p:nvSpPr>
        <p:spPr>
          <a:xfrm>
            <a:off x="715963" y="630238"/>
            <a:ext cx="5432425" cy="4073525"/>
          </a:xfrm>
          <a:ln/>
        </p:spPr>
      </p:sp>
      <p:sp>
        <p:nvSpPr>
          <p:cNvPr id="890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Stopping and starting</a:t>
            </a:r>
            <a:r>
              <a:rPr lang="en-US" baseline="0"/>
              <a:t> the server can be done from commands as shown at the top or from within Studio (run in debug process).</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The policy and coverage structure in </a:t>
            </a:r>
            <a:r>
              <a:rPr lang="en-US" err="1"/>
              <a:t>PolicyCenter's</a:t>
            </a:r>
            <a:r>
              <a:rPr lang="en-US"/>
              <a:t> Product Model must be duplicated in </a:t>
            </a:r>
            <a:r>
              <a:rPr lang="en-US" err="1"/>
              <a:t>ClaimCenter's</a:t>
            </a:r>
            <a:r>
              <a:rPr lang="en-US"/>
              <a:t> line of business model. Theoretically, one could build every policy type and coverage type manually in both applications. But, it is far more convenient to build them once in PolicyCenter and then simply export the policy types and coverage types to ClaimCenter via the </a:t>
            </a:r>
            <a:r>
              <a:rPr lang="en-US" err="1"/>
              <a:t>typecode</a:t>
            </a:r>
            <a:r>
              <a:rPr lang="en-US"/>
              <a:t> generator.</a:t>
            </a:r>
          </a:p>
          <a:p>
            <a:r>
              <a:rPr lang="en-US"/>
              <a:t>Keep in mind that the </a:t>
            </a:r>
            <a:r>
              <a:rPr lang="en-US" err="1"/>
              <a:t>typecode</a:t>
            </a:r>
            <a:r>
              <a:rPr lang="en-US"/>
              <a:t> generator exports policy types and coverage types to ClaimCenter, but it does not keep the PC Product Model "synchronized" with the ClaimCenter LOB model. ClaimCenter is capable of interacting with multiple policy administration systems (PASs). Therefore, ClaimCenter may contain policy types and coverage types for policies that exist in other PASs. The </a:t>
            </a:r>
            <a:r>
              <a:rPr lang="en-US" err="1"/>
              <a:t>typecode</a:t>
            </a:r>
            <a:r>
              <a:rPr lang="en-US"/>
              <a:t> generator adds and modifies </a:t>
            </a:r>
            <a:r>
              <a:rPr lang="en-US" err="1"/>
              <a:t>typecodes</a:t>
            </a:r>
            <a:r>
              <a:rPr lang="en-US"/>
              <a:t> for which PolicyCenter is the source system, but it does not modify </a:t>
            </a:r>
            <a:r>
              <a:rPr lang="en-US" err="1"/>
              <a:t>typecodes</a:t>
            </a:r>
            <a:r>
              <a:rPr lang="en-US"/>
              <a:t> needed for interaction with other PASs. </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BCC2BF6D-9696-472D-ACDA-975553E4A6FC}" type="slidenum">
              <a:rPr lang="en-US" altLang="en-US" sz="1200" b="0" smtClean="0">
                <a:solidFill>
                  <a:schemeClr val="tx1"/>
                </a:solidFill>
              </a:rPr>
              <a:pPr eaLnBrk="1" hangingPunct="1"/>
              <a:t>46</a:t>
            </a:fld>
            <a:endParaRPr lang="en-US" altLang="en-US" sz="1200" b="0">
              <a:solidFill>
                <a:schemeClr val="tx1"/>
              </a:solidFill>
            </a:endParaRPr>
          </a:p>
        </p:txBody>
      </p:sp>
      <p:sp>
        <p:nvSpPr>
          <p:cNvPr id="91141" name="Header Placeholder 4"/>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9216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F75CB6CE-FD0B-40DE-B879-77B57D4213F9}" type="slidenum">
              <a:rPr lang="en-US" altLang="en-US" sz="1200" b="0" smtClean="0">
                <a:solidFill>
                  <a:schemeClr val="tx1"/>
                </a:solidFill>
              </a:rPr>
              <a:pPr eaLnBrk="1" hangingPunct="1"/>
              <a:t>47</a:t>
            </a:fld>
            <a:endParaRPr lang="en-US" altLang="en-US" sz="1200" b="0">
              <a:solidFill>
                <a:schemeClr val="tx1"/>
              </a:solidFill>
            </a:endParaRPr>
          </a:p>
        </p:txBody>
      </p:sp>
      <p:sp>
        <p:nvSpPr>
          <p:cNvPr id="92164" name="Rectangle 2"/>
          <p:cNvSpPr>
            <a:spLocks noGrp="1" noRot="1" noChangeAspect="1" noChangeArrowheads="1" noTextEdit="1"/>
          </p:cNvSpPr>
          <p:nvPr>
            <p:ph type="sldImg"/>
          </p:nvPr>
        </p:nvSpPr>
        <p:spPr>
          <a:xfrm>
            <a:off x="715963" y="630238"/>
            <a:ext cx="5432425" cy="4073525"/>
          </a:xfrm>
          <a:ln/>
        </p:spPr>
      </p:sp>
      <p:sp>
        <p:nvSpPr>
          <p:cNvPr id="921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charset="0"/>
              </a:defRPr>
            </a:lvl1pPr>
            <a:lvl2pPr marL="742950" indent="-285750" defTabSz="942975" eaLnBrk="0" hangingPunct="0">
              <a:tabLst>
                <a:tab pos="5591175" algn="r"/>
              </a:tabLst>
              <a:defRPr sz="2000" b="1">
                <a:solidFill>
                  <a:srgbClr val="FF0000"/>
                </a:solidFill>
                <a:latin typeface="Arial" charset="0"/>
              </a:defRPr>
            </a:lvl2pPr>
            <a:lvl3pPr marL="1143000" indent="-228600" defTabSz="942975" eaLnBrk="0" hangingPunct="0">
              <a:tabLst>
                <a:tab pos="5591175" algn="r"/>
              </a:tabLst>
              <a:defRPr sz="2000" b="1">
                <a:solidFill>
                  <a:srgbClr val="FF0000"/>
                </a:solidFill>
                <a:latin typeface="Arial" charset="0"/>
              </a:defRPr>
            </a:lvl3pPr>
            <a:lvl4pPr marL="1600200" indent="-228600" defTabSz="942975" eaLnBrk="0" hangingPunct="0">
              <a:tabLst>
                <a:tab pos="5591175" algn="r"/>
              </a:tabLst>
              <a:defRPr sz="2000" b="1">
                <a:solidFill>
                  <a:srgbClr val="FF0000"/>
                </a:solidFill>
                <a:latin typeface="Arial" charset="0"/>
              </a:defRPr>
            </a:lvl4pPr>
            <a:lvl5pPr marL="2057400" indent="-228600" defTabSz="942975" eaLnBrk="0" hangingPunct="0">
              <a:tabLst>
                <a:tab pos="5591175" algn="r"/>
              </a:tabLst>
              <a:defRPr sz="2000" b="1">
                <a:solidFill>
                  <a:srgbClr val="FF0000"/>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charset="0"/>
              </a:defRPr>
            </a:lvl9pPr>
          </a:lstStyle>
          <a:p>
            <a:r>
              <a:rPr lang="en-US" altLang="en-US" sz="1200" b="0">
                <a:solidFill>
                  <a:schemeClr val="tx1"/>
                </a:solidFill>
              </a:rPr>
              <a:t>	</a:t>
            </a:r>
            <a:endParaRPr lang="en-US" sz="1200" b="0">
              <a:solidFill>
                <a:schemeClr val="tx1"/>
              </a:solidFill>
            </a:endParaRPr>
          </a:p>
        </p:txBody>
      </p:sp>
      <p:sp>
        <p:nvSpPr>
          <p:cNvPr id="9318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charset="0"/>
              </a:defRPr>
            </a:lvl1pPr>
            <a:lvl2pPr marL="742950" indent="-285750" defTabSz="931863" eaLnBrk="0" hangingPunct="0">
              <a:tabLst>
                <a:tab pos="2743200" algn="ctr"/>
              </a:tabLst>
              <a:defRPr sz="2000" b="1">
                <a:solidFill>
                  <a:srgbClr val="FF0000"/>
                </a:solidFill>
                <a:latin typeface="Arial" charset="0"/>
              </a:defRPr>
            </a:lvl2pPr>
            <a:lvl3pPr marL="1143000" indent="-228600" defTabSz="931863" eaLnBrk="0" hangingPunct="0">
              <a:tabLst>
                <a:tab pos="2743200" algn="ctr"/>
              </a:tabLst>
              <a:defRPr sz="2000" b="1">
                <a:solidFill>
                  <a:srgbClr val="FF0000"/>
                </a:solidFill>
                <a:latin typeface="Arial" charset="0"/>
              </a:defRPr>
            </a:lvl3pPr>
            <a:lvl4pPr marL="1600200" indent="-228600" defTabSz="931863" eaLnBrk="0" hangingPunct="0">
              <a:tabLst>
                <a:tab pos="2743200" algn="ctr"/>
              </a:tabLst>
              <a:defRPr sz="2000" b="1">
                <a:solidFill>
                  <a:srgbClr val="FF0000"/>
                </a:solidFill>
                <a:latin typeface="Arial" charset="0"/>
              </a:defRPr>
            </a:lvl4pPr>
            <a:lvl5pPr marL="2057400" indent="-228600" defTabSz="931863" eaLnBrk="0" hangingPunct="0">
              <a:tabLst>
                <a:tab pos="2743200" algn="ctr"/>
              </a:tabLst>
              <a:defRPr sz="2000" b="1">
                <a:solidFill>
                  <a:srgbClr val="FF0000"/>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charset="0"/>
              </a:defRPr>
            </a:lvl9pPr>
          </a:lstStyle>
          <a:p>
            <a:pPr eaLnBrk="1" hangingPunct="1"/>
            <a:r>
              <a:rPr lang="en-US" altLang="en-US" sz="1200" b="0">
                <a:solidFill>
                  <a:schemeClr val="tx1"/>
                </a:solidFill>
              </a:rPr>
              <a:t>	Line of Business: Typelists - </a:t>
            </a:r>
            <a:fld id="{7AC64D19-1266-40F7-AE11-E50628B6FC85}" type="slidenum">
              <a:rPr lang="en-US" altLang="en-US" sz="1200" b="0" smtClean="0">
                <a:solidFill>
                  <a:schemeClr val="tx1"/>
                </a:solidFill>
              </a:rPr>
              <a:pPr eaLnBrk="1" hangingPunct="1"/>
              <a:t>48</a:t>
            </a:fld>
            <a:endParaRPr lang="en-US" altLang="en-US" sz="1200" b="0">
              <a:solidFill>
                <a:schemeClr val="tx1"/>
              </a:solidFill>
            </a:endParaRPr>
          </a:p>
        </p:txBody>
      </p:sp>
      <p:sp>
        <p:nvSpPr>
          <p:cNvPr id="93188" name="Rectangle 2"/>
          <p:cNvSpPr>
            <a:spLocks noGrp="1" noRot="1" noChangeAspect="1" noChangeArrowheads="1" noTextEdit="1"/>
          </p:cNvSpPr>
          <p:nvPr>
            <p:ph type="sldImg"/>
          </p:nvPr>
        </p:nvSpPr>
        <p:spPr>
          <a:xfrm>
            <a:off x="715963" y="630238"/>
            <a:ext cx="5432425" cy="4073525"/>
          </a:xfrm>
          <a:ln/>
        </p:spPr>
      </p:sp>
      <p:sp>
        <p:nvSpPr>
          <p:cNvPr id="93189" name="Rectangle 3"/>
          <p:cNvSpPr>
            <a:spLocks noGrp="1" noChangeArrowheads="1"/>
          </p:cNvSpPr>
          <p:nvPr>
            <p:ph type="body" idx="1"/>
          </p:nvPr>
        </p:nvSpPr>
        <p:spPr>
          <a:xfrm>
            <a:off x="406400" y="4855895"/>
            <a:ext cx="6069013" cy="383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09550" indent="-209550" eaLnBrk="1" hangingPunct="1"/>
            <a:r>
              <a:rPr lang="en-US" b="1"/>
              <a:t>Answers</a:t>
            </a:r>
          </a:p>
          <a:p>
            <a:pPr marL="209550" indent="-209550" eaLnBrk="1" hangingPunct="1"/>
            <a:r>
              <a:rPr lang="en-US"/>
              <a:t>1. </a:t>
            </a:r>
            <a:r>
              <a:rPr lang="en-US" err="1"/>
              <a:t>LossType</a:t>
            </a:r>
            <a:r>
              <a:rPr lang="en-US"/>
              <a:t> broadly groups claims that will have similar losses. </a:t>
            </a:r>
            <a:r>
              <a:rPr lang="en-US" err="1"/>
              <a:t>LOBCode</a:t>
            </a:r>
            <a:r>
              <a:rPr lang="en-US"/>
              <a:t> is a business categorization.</a:t>
            </a:r>
          </a:p>
          <a:p>
            <a:pPr marL="209550" indent="-209550" eaLnBrk="1" hangingPunct="1"/>
            <a:r>
              <a:rPr lang="en-US"/>
              <a:t>2. An </a:t>
            </a:r>
            <a:r>
              <a:rPr lang="en-US" err="1"/>
              <a:t>ExposureType</a:t>
            </a:r>
            <a:r>
              <a:rPr lang="en-US"/>
              <a:t> is a set of information used to create an exposure. For example, a "vehicle" exposure type could be used for exposures which are tied to a "collision" coverage or a "liability - vehicle damage" coverage, because both coverages require information about the way in which a given vehicle was damaged. It</a:t>
            </a:r>
            <a:r>
              <a:rPr lang="en-US" baseline="0"/>
              <a:t> could also be used for exposures which are tied to a “comprehensive” coverage, an “Electronic Equipment” coverage, and so on. </a:t>
            </a:r>
            <a:endParaRPr lang="en-US"/>
          </a:p>
          <a:p>
            <a:pPr marL="209550" indent="-209550" eaLnBrk="1" hangingPunct="1"/>
            <a:r>
              <a:rPr lang="en-US"/>
              <a:t>3. </a:t>
            </a:r>
            <a:r>
              <a:rPr lang="en-US" err="1"/>
              <a:t>CoverageSubtype</a:t>
            </a:r>
            <a:r>
              <a:rPr lang="en-US"/>
              <a:t>. This is because </a:t>
            </a:r>
            <a:r>
              <a:rPr lang="en-US" err="1"/>
              <a:t>CoverageSubtype's</a:t>
            </a:r>
            <a:r>
              <a:rPr lang="en-US"/>
              <a:t> purpose is to break down the many-to-many relationship between </a:t>
            </a:r>
            <a:r>
              <a:rPr lang="en-US" err="1"/>
              <a:t>CoverageType</a:t>
            </a:r>
            <a:r>
              <a:rPr lang="en-US"/>
              <a:t> and </a:t>
            </a:r>
            <a:r>
              <a:rPr lang="en-US" err="1"/>
              <a:t>ExposureType</a:t>
            </a:r>
            <a:r>
              <a:rPr lang="en-US"/>
              <a:t> into two many-to-one relationships.</a:t>
            </a:r>
          </a:p>
          <a:p>
            <a:pPr marL="209550" indent="-209550" eaLnBrk="1" hangingPunct="1"/>
            <a:r>
              <a:rPr lang="en-US"/>
              <a:t>4. You would expand</a:t>
            </a:r>
            <a:r>
              <a:rPr lang="en-US" baseline="0"/>
              <a:t> the </a:t>
            </a:r>
            <a:r>
              <a:rPr lang="en-US" baseline="0" err="1"/>
              <a:t>BOPLine</a:t>
            </a:r>
            <a:r>
              <a:rPr lang="en-US" baseline="0"/>
              <a:t> </a:t>
            </a:r>
            <a:r>
              <a:rPr lang="en-US" baseline="0" err="1"/>
              <a:t>LOBCode</a:t>
            </a:r>
            <a:r>
              <a:rPr lang="en-US" baseline="0"/>
              <a:t> (at the very top), select the “</a:t>
            </a:r>
            <a:r>
              <a:rPr lang="en-US" baseline="0" err="1"/>
              <a:t>BusinessOwners</a:t>
            </a:r>
            <a:r>
              <a:rPr lang="en-US" baseline="0"/>
              <a:t>” </a:t>
            </a:r>
            <a:r>
              <a:rPr lang="en-US" baseline="0" err="1"/>
              <a:t>PolicyType</a:t>
            </a:r>
            <a:r>
              <a:rPr lang="en-US" baseline="0"/>
              <a:t>, use the right-click context menu to select “Add new… </a:t>
            </a:r>
            <a:r>
              <a:rPr lang="en-US" baseline="0" err="1"/>
              <a:t>CoverageType</a:t>
            </a:r>
            <a:r>
              <a:rPr lang="en-US" baseline="0"/>
              <a:t>”</a:t>
            </a:r>
            <a:r>
              <a:rPr lang="en-US"/>
              <a:t> and select the "Directors and Officers" coverage (code </a:t>
            </a:r>
            <a:r>
              <a:rPr lang="en-US" err="1"/>
              <a:t>DandO</a:t>
            </a:r>
            <a:r>
              <a:rPr lang="en-US"/>
              <a:t>)</a:t>
            </a:r>
            <a:r>
              <a:rPr lang="en-US" baseline="0"/>
              <a:t> (Use View &gt; Notes Page in PowerPoint to view the screenshot of selecting an existing coverage type):</a:t>
            </a:r>
            <a:br>
              <a:rPr lang="en-US" baseline="0"/>
            </a:br>
            <a:br>
              <a:rPr lang="en-US" baseline="0"/>
            </a:br>
            <a:endParaRPr lang="en-US" baseline="0"/>
          </a:p>
          <a:p>
            <a:pPr marL="209550" indent="-209550" eaLnBrk="1" hangingPunct="1"/>
            <a:endParaRPr lang="en-US"/>
          </a:p>
          <a:p>
            <a:pPr marL="209550" indent="-209550" eaLnBrk="1" hangingPunct="1"/>
            <a:endParaRPr lang="en-US"/>
          </a:p>
          <a:p>
            <a:pPr marL="209550" indent="-209550" eaLnBrk="1" hangingPunct="1"/>
            <a:endParaRPr lang="en-US"/>
          </a:p>
          <a:p>
            <a:pPr marL="209550" indent="-209550" eaLnBrk="1" hangingPunct="1"/>
            <a:endParaRPr lang="en-US"/>
          </a:p>
          <a:p>
            <a:pPr marL="209550" indent="-209550" eaLnBrk="1" hangingPunct="1"/>
            <a:endParaRPr lang="en-US"/>
          </a:p>
          <a:p>
            <a:pPr marL="209550" indent="-209550" eaLnBrk="1" hangingPunct="1"/>
            <a:endParaRPr lang="en-US"/>
          </a:p>
          <a:p>
            <a:pPr marL="209550" indent="-209550" eaLnBrk="1" hangingPunct="1"/>
            <a:endParaRPr lang="en-US"/>
          </a:p>
          <a:p>
            <a:pPr marL="209550" indent="-209550" eaLnBrk="1" hangingPunct="1"/>
            <a:r>
              <a:rPr lang="en-US"/>
              <a:t>5.	a) In both cases, no.</a:t>
            </a:r>
          </a:p>
          <a:p>
            <a:pPr marL="209550" indent="-209550" eaLnBrk="1" hangingPunct="1"/>
            <a:r>
              <a:rPr lang="en-US"/>
              <a:t>	b) If the code is retired, yes. If the code is deleted, no, you will get an error if you attempt to display the object or start the server.</a:t>
            </a:r>
          </a:p>
        </p:txBody>
      </p:sp>
      <p:pic>
        <p:nvPicPr>
          <p:cNvPr id="1026" name="Picture 2" descr="C:\Users\trhoades\AppData\Local\Temp\SNAGHTMLa8091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440" y="6844759"/>
            <a:ext cx="2134804" cy="1689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pyright"/>
          <p:cNvSpPr>
            <a:spLocks noGrp="1" noChangeArrowheads="1"/>
          </p:cNvSpPr>
          <p:nvPr>
            <p:ph type="sldNum" sz="quarter" idx="5"/>
          </p:nvPr>
        </p:nvSpPr>
        <p:spPr/>
        <p:txBody>
          <a:bodyPr/>
          <a:lstStyle/>
          <a:p>
            <a:pPr>
              <a:defRPr/>
            </a:pPr>
            <a:r>
              <a:rPr lang="en-US" altLang="en-US"/>
              <a:t>	 Line of Business: Typelists - </a:t>
            </a:r>
            <a:fld id="{211C349A-83C9-44D0-A356-DBEB3FC715FC}" type="slidenum">
              <a:rPr lang="en-US" altLang="en-US" smtClean="0"/>
              <a:pPr>
                <a:defRPr/>
              </a:pPr>
              <a:t>49</a:t>
            </a:fld>
            <a:endParaRPr lang="en-US" altLang="en-US"/>
          </a:p>
        </p:txBody>
      </p:sp>
      <p:sp>
        <p:nvSpPr>
          <p:cNvPr id="100355" name="SectionName"/>
          <p:cNvSpPr>
            <a:spLocks noGrp="1" noChangeArrowheads="1"/>
          </p:cNvSpPr>
          <p:nvPr>
            <p:ph type="hdr" sz="quarter"/>
          </p:nvPr>
        </p:nvSpPr>
        <p:spPr/>
        <p:txBody>
          <a:bodyPr/>
          <a:lstStyle/>
          <a:p>
            <a:pPr>
              <a:defRPr/>
            </a:pPr>
            <a:r>
              <a:rPr lang="en-US" altLang="en-US"/>
              <a:t>	</a:t>
            </a:r>
            <a:endParaRPr lang="en-US"/>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A loss type is a broad general industry category for P&amp;C insurance activity. For example:</a:t>
            </a:r>
          </a:p>
          <a:p>
            <a:pPr lvl="1" eaLnBrk="1" hangingPunct="1"/>
            <a:r>
              <a:rPr lang="en-US"/>
              <a:t>Auto </a:t>
            </a:r>
          </a:p>
          <a:p>
            <a:pPr lvl="1" eaLnBrk="1" hangingPunct="1"/>
            <a:r>
              <a:rPr lang="en-US"/>
              <a:t>Liability</a:t>
            </a:r>
          </a:p>
          <a:p>
            <a:pPr lvl="1" eaLnBrk="1" hangingPunct="1"/>
            <a:r>
              <a:rPr lang="en-US"/>
              <a:t>Property </a:t>
            </a:r>
          </a:p>
          <a:p>
            <a:pPr lvl="1" eaLnBrk="1" hangingPunct="1"/>
            <a:r>
              <a:rPr lang="en-US"/>
              <a:t>Travel</a:t>
            </a:r>
          </a:p>
          <a:p>
            <a:pPr lvl="1" eaLnBrk="1" hangingPunct="1"/>
            <a:r>
              <a:rPr lang="en-US"/>
              <a:t>Workers' Compensation</a:t>
            </a:r>
          </a:p>
          <a:p>
            <a:pPr eaLnBrk="1" hangingPunct="1"/>
            <a:r>
              <a:rPr lang="en-US"/>
              <a:t>In many cases, a claim's loss type determines the UI elements to use or display. For example, the New Claim Wizard could have a Vehicles step which should be displayed for personal auto and commercial auto claims. In this case, the step's visibility would be tied to the loss type being "Auto". (Theoretically, you could tie it to the policy type being "personal auto" or "commercial auto", but this approach can have long-term problems if a line of business has more than two policy types - which would mean increasingly complex conditions in the logic - or if new policy types are added in the future - which would require changes to the UI logic that would not have been needed if the condition had been tied to the loss level.)</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5</a:t>
            </a:fld>
            <a:endParaRPr lang="en-US" altLang="en-US"/>
          </a:p>
        </p:txBody>
      </p:sp>
    </p:spTree>
    <p:extLst>
      <p:ext uri="{BB962C8B-B14F-4D97-AF65-F5344CB8AC3E}">
        <p14:creationId xmlns:p14="http://schemas.microsoft.com/office/powerpoint/2010/main" val="356073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err="1"/>
              <a:t>LossType</a:t>
            </a:r>
            <a:r>
              <a:rPr lang="en-US"/>
              <a:t> to </a:t>
            </a:r>
            <a:r>
              <a:rPr lang="en-US" err="1"/>
              <a:t>LOBCode</a:t>
            </a:r>
            <a:r>
              <a:rPr lang="en-US"/>
              <a:t> is 1:M (one-to-many).</a:t>
            </a:r>
          </a:p>
          <a:p>
            <a:pPr lvl="1" eaLnBrk="1" hangingPunct="1"/>
            <a:r>
              <a:rPr lang="en-US"/>
              <a:t>A loss type (general category of insurance) can have many lines of business (business units at a carrier).</a:t>
            </a:r>
          </a:p>
          <a:p>
            <a:pPr lvl="1" eaLnBrk="1" hangingPunct="1"/>
            <a:r>
              <a:rPr lang="en-US"/>
              <a:t>Each line of business belongs to only one loss type.</a:t>
            </a:r>
          </a:p>
          <a:p>
            <a:pPr eaLnBrk="1" hangingPunct="1"/>
            <a:r>
              <a:rPr lang="en-US"/>
              <a:t>Selected Examples (not an exhaustive</a:t>
            </a:r>
            <a:r>
              <a:rPr lang="en-US" baseline="0"/>
              <a:t> list)</a:t>
            </a:r>
            <a:r>
              <a:rPr lang="en-US"/>
              <a:t>:</a:t>
            </a:r>
          </a:p>
          <a:p>
            <a:pPr lvl="1" eaLnBrk="1" hangingPunct="1"/>
            <a:r>
              <a:rPr lang="en-US"/>
              <a:t>Auto (loss type) : Personal Auto Line (LOB)</a:t>
            </a:r>
          </a:p>
          <a:p>
            <a:pPr lvl="1" eaLnBrk="1" hangingPunct="1"/>
            <a:r>
              <a:rPr lang="en-US"/>
              <a:t>Auto (loss type) : Commercial Auto Line (LOB)</a:t>
            </a:r>
          </a:p>
          <a:p>
            <a:pPr lvl="1" eaLnBrk="1" hangingPunct="1"/>
            <a:r>
              <a:rPr lang="en-US"/>
              <a:t>Property (loss type) : Commercial Property Line (LOB)</a:t>
            </a:r>
          </a:p>
          <a:p>
            <a:pPr lvl="1" eaLnBrk="1" hangingPunct="1"/>
            <a:r>
              <a:rPr lang="en-US"/>
              <a:t>Property (loss type) : Inland Marine Line (LOB)</a:t>
            </a:r>
          </a:p>
          <a:p>
            <a:pPr eaLnBrk="1" hangingPunct="1"/>
            <a:r>
              <a:rPr lang="en-US"/>
              <a:t>Because LOB is a business categorization, it is less common to use the LOB code as a determinant for how to handle claims. It is more typical to handle claims based on the </a:t>
            </a:r>
            <a:r>
              <a:rPr lang="en-US" err="1"/>
              <a:t>LossType</a:t>
            </a:r>
            <a:r>
              <a:rPr lang="en-US"/>
              <a:t> (the broad</a:t>
            </a:r>
            <a:r>
              <a:rPr lang="en-US" baseline="0"/>
              <a:t> </a:t>
            </a:r>
            <a:r>
              <a:rPr lang="en-US"/>
              <a:t>categorization of what kind of loss is being insured against) and the more specific typelists discussed on the following slides. </a:t>
            </a:r>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6</a:t>
            </a:fld>
            <a:endParaRPr lang="en-US" altLang="en-US"/>
          </a:p>
        </p:txBody>
      </p:sp>
    </p:spTree>
    <p:extLst>
      <p:ext uri="{BB962C8B-B14F-4D97-AF65-F5344CB8AC3E}">
        <p14:creationId xmlns:p14="http://schemas.microsoft.com/office/powerpoint/2010/main" val="197629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The screenshots above show two places where </a:t>
            </a:r>
            <a:r>
              <a:rPr lang="en-US" err="1"/>
              <a:t>LossType</a:t>
            </a:r>
            <a:r>
              <a:rPr lang="en-US"/>
              <a:t> and </a:t>
            </a:r>
            <a:r>
              <a:rPr lang="en-US" err="1"/>
              <a:t>LOBCode</a:t>
            </a:r>
            <a:r>
              <a:rPr lang="en-US"/>
              <a:t> appear and/or changes how the application behaves</a:t>
            </a:r>
            <a:r>
              <a:rPr lang="en-US" baseline="0"/>
              <a:t> in the base application.</a:t>
            </a:r>
            <a:br>
              <a:rPr lang="en-US" baseline="0"/>
            </a:br>
            <a:endParaRPr lang="en-US"/>
          </a:p>
          <a:p>
            <a:pPr eaLnBrk="1" hangingPunct="1"/>
            <a:r>
              <a:rPr lang="en-US"/>
              <a:t>The first example is from the Summary (Claim Status menu</a:t>
            </a:r>
            <a:r>
              <a:rPr lang="en-US" baseline="0"/>
              <a:t> </a:t>
            </a:r>
            <a:r>
              <a:rPr lang="en-US"/>
              <a:t>link) for an auto claim. The claim's loss type and line of business are displayed at the top of the detail view. (Although the screenshot shows only the auto version of Claim Status, all versions of Claim Status in the base application display loss type and LOB code.)</a:t>
            </a:r>
          </a:p>
          <a:p>
            <a:pPr eaLnBrk="1" hangingPunct="1"/>
            <a:r>
              <a:rPr lang="en-US"/>
              <a:t>The second example is a claim </a:t>
            </a:r>
            <a:r>
              <a:rPr lang="en-US" err="1"/>
              <a:t>workplan</a:t>
            </a:r>
            <a:r>
              <a:rPr lang="en-US"/>
              <a:t> rule. The rule states that the child rules (Scene inspection and New users) are executed only if the claim's loss type code</a:t>
            </a:r>
            <a:r>
              <a:rPr lang="en-US" baseline="0"/>
              <a:t> is “AUTO”.</a:t>
            </a:r>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7</a:t>
            </a:fld>
            <a:endParaRPr lang="en-US" altLang="en-US"/>
          </a:p>
        </p:txBody>
      </p:sp>
    </p:spTree>
    <p:extLst>
      <p:ext uri="{BB962C8B-B14F-4D97-AF65-F5344CB8AC3E}">
        <p14:creationId xmlns:p14="http://schemas.microsoft.com/office/powerpoint/2010/main" val="173441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A policy is a product of a line of business that is sold to customers and that promises to pay money when a specified type of loss occurs.</a:t>
            </a:r>
          </a:p>
          <a:p>
            <a:pPr eaLnBrk="1" hangingPunct="1"/>
            <a:r>
              <a:rPr lang="en-US"/>
              <a:t>Examples for the Property loss type:</a:t>
            </a:r>
          </a:p>
          <a:p>
            <a:pPr lvl="1" eaLnBrk="1" hangingPunct="1"/>
            <a:r>
              <a:rPr lang="en-US"/>
              <a:t>Commercial Property</a:t>
            </a:r>
          </a:p>
          <a:p>
            <a:pPr lvl="1" eaLnBrk="1" hangingPunct="1"/>
            <a:r>
              <a:rPr lang="en-US"/>
              <a:t>Commercial Package</a:t>
            </a:r>
          </a:p>
          <a:p>
            <a:pPr lvl="1" eaLnBrk="1" hangingPunct="1"/>
            <a:r>
              <a:rPr lang="en-US"/>
              <a:t>Inland Marine</a:t>
            </a:r>
            <a:r>
              <a:rPr lang="en-US" baseline="0"/>
              <a:t> (e.g. Trucking Companies)</a:t>
            </a:r>
            <a:endParaRPr lang="en-US"/>
          </a:p>
          <a:p>
            <a:pPr eaLnBrk="1" hangingPunct="1"/>
            <a:r>
              <a:rPr lang="en-US" err="1"/>
              <a:t>LOBCode</a:t>
            </a:r>
            <a:r>
              <a:rPr lang="en-US"/>
              <a:t> to </a:t>
            </a:r>
            <a:r>
              <a:rPr lang="en-US" err="1"/>
              <a:t>PolicyType</a:t>
            </a:r>
            <a:r>
              <a:rPr lang="en-US"/>
              <a:t> is M:M (many-to-many)</a:t>
            </a:r>
          </a:p>
          <a:p>
            <a:pPr lvl="1" eaLnBrk="1" hangingPunct="1"/>
            <a:r>
              <a:rPr lang="en-US"/>
              <a:t>A line of business (business units at a carrier) can sell many types of policies.</a:t>
            </a:r>
          </a:p>
          <a:p>
            <a:pPr lvl="1" eaLnBrk="1" hangingPunct="1"/>
            <a:r>
              <a:rPr lang="en-US"/>
              <a:t>A type of policy can be sold by many lines of business units. In base </a:t>
            </a:r>
            <a:r>
              <a:rPr lang="en-US" err="1"/>
              <a:t>ClaimCenter</a:t>
            </a:r>
            <a:r>
              <a:rPr lang="en-US"/>
              <a:t>, only Commercial Package policies are sold under more than one LOB.</a:t>
            </a:r>
          </a:p>
          <a:p>
            <a:pPr eaLnBrk="1" hangingPunct="1"/>
            <a:r>
              <a:rPr lang="en-US"/>
              <a:t>Examples:</a:t>
            </a:r>
          </a:p>
          <a:p>
            <a:pPr lvl="1" eaLnBrk="1" hangingPunct="1"/>
            <a:r>
              <a:rPr lang="en-US"/>
              <a:t>Commercial Property Line (LOB) : Commercial Property (policy), Commercial Package (policy)</a:t>
            </a:r>
          </a:p>
          <a:p>
            <a:pPr lvl="1" eaLnBrk="1" hangingPunct="1"/>
            <a:r>
              <a:rPr lang="en-US"/>
              <a:t>Inland Marine Line (LOB) : Inland Marine (policy), Commercial Package (policy)</a:t>
            </a:r>
          </a:p>
          <a:p>
            <a:pPr eaLnBrk="1" hangingPunct="1"/>
            <a:endParaRPr lang="en-US"/>
          </a:p>
          <a:p>
            <a:endParaRPr lang="en-US"/>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8</a:t>
            </a:fld>
            <a:endParaRPr lang="en-US" altLang="en-US"/>
          </a:p>
        </p:txBody>
      </p:sp>
    </p:spTree>
    <p:extLst>
      <p:ext uri="{BB962C8B-B14F-4D97-AF65-F5344CB8AC3E}">
        <p14:creationId xmlns:p14="http://schemas.microsoft.com/office/powerpoint/2010/main" val="78959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t>The screenshots above show two places where </a:t>
            </a:r>
            <a:r>
              <a:rPr lang="en-US" err="1"/>
              <a:t>PolicyType</a:t>
            </a:r>
            <a:r>
              <a:rPr lang="en-US"/>
              <a:t> appears and/or changes how the application behaves.</a:t>
            </a:r>
            <a:br>
              <a:rPr lang="en-US"/>
            </a:br>
            <a:endParaRPr lang="en-US"/>
          </a:p>
          <a:p>
            <a:pPr eaLnBrk="1" hangingPunct="1"/>
            <a:r>
              <a:rPr lang="en-US"/>
              <a:t>The first example is the first step of the New Claim Wizard, where users search for the relevant policy. One of the search criteria is policy type.</a:t>
            </a:r>
          </a:p>
          <a:p>
            <a:pPr marL="0" marR="0" lvl="0" indent="0" algn="l" defTabSz="914400" rtl="0" eaLnBrk="1" fontAlgn="base" latinLnBrk="0" hangingPunct="1">
              <a:lnSpc>
                <a:spcPct val="100000"/>
              </a:lnSpc>
              <a:spcBef>
                <a:spcPct val="10000"/>
              </a:spcBef>
              <a:spcAft>
                <a:spcPct val="0"/>
              </a:spcAft>
              <a:buClrTx/>
              <a:buSzTx/>
              <a:buFontTx/>
              <a:buNone/>
              <a:tabLst/>
              <a:defRPr/>
            </a:pPr>
            <a:r>
              <a:rPr lang="en-US"/>
              <a:t>The second example is from the Policy: General screen for an auto claim. The policy's type is listed.</a:t>
            </a:r>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Line of Business: Typelists - </a:t>
            </a:r>
            <a:fld id="{3DCA9550-053B-4DDD-B3F2-087A83BDD986}" type="slidenum">
              <a:rPr lang="en-US" altLang="en-US" smtClean="0"/>
              <a:pPr>
                <a:defRPr/>
              </a:pPr>
              <a:t>9</a:t>
            </a:fld>
            <a:endParaRPr lang="en-US" altLang="en-US"/>
          </a:p>
        </p:txBody>
      </p:sp>
    </p:spTree>
    <p:extLst>
      <p:ext uri="{BB962C8B-B14F-4D97-AF65-F5344CB8AC3E}">
        <p14:creationId xmlns:p14="http://schemas.microsoft.com/office/powerpoint/2010/main" val="3965079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2957371"/>
            <a:ext cx="8348662" cy="457200"/>
          </a:xfrm>
        </p:spPr>
        <p:txBody>
          <a:bodyPr/>
          <a:lstStyle>
            <a:lvl1pPr algn="r">
              <a:lnSpc>
                <a:spcPct val="100000"/>
              </a:lnSpc>
              <a:spcAft>
                <a:spcPct val="20000"/>
              </a:spcAft>
              <a:defRPr sz="3600" b="1">
                <a:solidFill>
                  <a:schemeClr val="tx1"/>
                </a:solidFill>
                <a:latin typeface="Calibri" pitchFamily="34" charset="0"/>
                <a:cs typeface="Calibri" pitchFamily="34" charset="0"/>
              </a:defRPr>
            </a:lvl1pPr>
          </a:lstStyle>
          <a:p>
            <a:r>
              <a:rPr lang="en-US" altLang="en-US"/>
              <a:t>Click to edit lesson title </a:t>
            </a:r>
          </a:p>
        </p:txBody>
      </p:sp>
      <p:sp>
        <p:nvSpPr>
          <p:cNvPr id="7" name="Text Placeholder 7"/>
          <p:cNvSpPr>
            <a:spLocks noGrp="1"/>
          </p:cNvSpPr>
          <p:nvPr>
            <p:ph type="body" sz="quarter" idx="10"/>
          </p:nvPr>
        </p:nvSpPr>
        <p:spPr>
          <a:xfrm>
            <a:off x="5718123" y="6167776"/>
            <a:ext cx="3089327" cy="273255"/>
          </a:xfrm>
        </p:spPr>
        <p:txBody>
          <a:bodyPr/>
          <a:lstStyle>
            <a:lvl1pPr algn="r">
              <a:buNone/>
              <a:defRPr sz="1400">
                <a:solidFill>
                  <a:schemeClr val="tx1"/>
                </a:solidFill>
                <a:latin typeface="Calibri" pitchFamily="34" charset="0"/>
                <a:cs typeface="Calibri" pitchFamily="34" charset="0"/>
              </a:defRPr>
            </a:lvl1pPr>
          </a:lstStyle>
          <a:p>
            <a:pPr lvl="0"/>
            <a:r>
              <a:rPr lang="en-US"/>
              <a:t>Click to edit Master text styles</a:t>
            </a:r>
          </a:p>
        </p:txBody>
      </p:sp>
    </p:spTree>
    <p:extLst>
      <p:ext uri="{BB962C8B-B14F-4D97-AF65-F5344CB8AC3E}">
        <p14:creationId xmlns:p14="http://schemas.microsoft.com/office/powerpoint/2010/main" val="27567018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3225" y="120650"/>
            <a:ext cx="2084388" cy="6269038"/>
          </a:xfrm>
        </p:spPr>
        <p:txBody>
          <a:bodyPr vert="eaVert"/>
          <a:lstStyle>
            <a:lvl1pPr>
              <a:defRPr sz="3400"/>
            </a:lvl1pPr>
          </a:lstStyle>
          <a:p>
            <a:r>
              <a:rPr lang="en-US"/>
              <a:t>Click to edit Master title style</a:t>
            </a:r>
          </a:p>
        </p:txBody>
      </p:sp>
      <p:sp>
        <p:nvSpPr>
          <p:cNvPr id="3" name="Vertical Text Placeholder 2"/>
          <p:cNvSpPr>
            <a:spLocks noGrp="1"/>
          </p:cNvSpPr>
          <p:nvPr>
            <p:ph type="body" orient="vert" idx="1"/>
          </p:nvPr>
        </p:nvSpPr>
        <p:spPr>
          <a:xfrm>
            <a:off x="495300" y="120650"/>
            <a:ext cx="6105525" cy="6269038"/>
          </a:xfrm>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177724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120650"/>
            <a:ext cx="8318500" cy="742950"/>
          </a:xfrm>
        </p:spPr>
        <p:txBody>
          <a:bodyPr/>
          <a:lstStyle>
            <a:lvl1pPr>
              <a:defRPr sz="3400"/>
            </a:lvl1pPr>
          </a:lstStyle>
          <a:p>
            <a:r>
              <a:rPr lang="en-US"/>
              <a:t>Click to edit Master title style</a:t>
            </a:r>
          </a:p>
        </p:txBody>
      </p:sp>
      <p:sp>
        <p:nvSpPr>
          <p:cNvPr id="3" name="Table Placeholder 2"/>
          <p:cNvSpPr>
            <a:spLocks noGrp="1"/>
          </p:cNvSpPr>
          <p:nvPr>
            <p:ph type="tbl" idx="1"/>
          </p:nvPr>
        </p:nvSpPr>
        <p:spPr>
          <a:xfrm>
            <a:off x="519113" y="1192213"/>
            <a:ext cx="8318500" cy="5197475"/>
          </a:xfrm>
        </p:spPr>
        <p:txBody>
          <a:bodyPr/>
          <a:lstStyle>
            <a:lvl1pPr>
              <a:buSzPct val="90000"/>
              <a:buFont typeface="Arial" pitchFamily="34" charset="0"/>
              <a:buChar char="•"/>
              <a:defRPr/>
            </a:lvl1pPr>
          </a:lstStyle>
          <a:p>
            <a:pPr lvl="0"/>
            <a:endParaRPr lang="en-US" noProof="0"/>
          </a:p>
        </p:txBody>
      </p:sp>
    </p:spTree>
    <p:extLst>
      <p:ext uri="{BB962C8B-B14F-4D97-AF65-F5344CB8AC3E}">
        <p14:creationId xmlns:p14="http://schemas.microsoft.com/office/powerpoint/2010/main" val="27447639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59" descr="slidebkgrnd_titl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4181475"/>
            <a:ext cx="8348662" cy="457200"/>
          </a:xfrm>
        </p:spPr>
        <p:txBody>
          <a:bodyPr/>
          <a:lstStyle>
            <a:lvl1pPr>
              <a:lnSpc>
                <a:spcPct val="100000"/>
              </a:lnSpc>
              <a:spcAft>
                <a:spcPct val="20000"/>
              </a:spcAft>
              <a:defRPr sz="3600" b="0">
                <a:solidFill>
                  <a:schemeClr val="bg1"/>
                </a:solidFill>
              </a:defRPr>
            </a:lvl1pPr>
          </a:lstStyle>
          <a:p>
            <a:r>
              <a:rPr lang="en-US" altLang="en-US"/>
              <a:t>Click to edit lesson title </a:t>
            </a:r>
          </a:p>
        </p:txBody>
      </p:sp>
      <p:sp>
        <p:nvSpPr>
          <p:cNvPr id="33795" name="Rectangle 3"/>
          <p:cNvSpPr>
            <a:spLocks noGrp="1" noChangeArrowheads="1"/>
          </p:cNvSpPr>
          <p:nvPr>
            <p:ph type="subTitle" idx="1"/>
          </p:nvPr>
        </p:nvSpPr>
        <p:spPr>
          <a:xfrm>
            <a:off x="455613" y="1452563"/>
            <a:ext cx="8342312" cy="228600"/>
          </a:xfrm>
          <a:ln algn="ctr"/>
        </p:spPr>
        <p:txBody>
          <a:bodyPr/>
          <a:lstStyle>
            <a:lvl1pPr marL="0" indent="0">
              <a:buClr>
                <a:srgbClr val="800000"/>
              </a:buClr>
              <a:buFont typeface="Wingdings 3" pitchFamily="18" charset="2"/>
              <a:buNone/>
              <a:defRPr sz="2500"/>
            </a:lvl1pPr>
          </a:lstStyle>
          <a:p>
            <a:r>
              <a:rPr lang="en-US" altLang="en-US"/>
              <a:t>Click to edit course title</a:t>
            </a:r>
          </a:p>
        </p:txBody>
      </p:sp>
    </p:spTree>
    <p:extLst>
      <p:ext uri="{BB962C8B-B14F-4D97-AF65-F5344CB8AC3E}">
        <p14:creationId xmlns:p14="http://schemas.microsoft.com/office/powerpoint/2010/main" val="14173614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a:solidFill>
                  <a:srgbClr val="04628C"/>
                </a:solidFill>
                <a:latin typeface="Calibri" pitchFamily="34" charset="0"/>
                <a:cs typeface="Calibri" pitchFamily="34" charset="0"/>
              </a:defRPr>
            </a:lvl1pPr>
          </a:lstStyle>
          <a:p>
            <a:r>
              <a:rPr lang="en-US"/>
              <a:t>Click to edit Master title style</a:t>
            </a:r>
          </a:p>
        </p:txBody>
      </p:sp>
      <p:sp>
        <p:nvSpPr>
          <p:cNvPr id="3" name="Content Placeholder 2"/>
          <p:cNvSpPr>
            <a:spLocks noGrp="1"/>
          </p:cNvSpPr>
          <p:nvPr>
            <p:ph idx="1"/>
          </p:nvPr>
        </p:nvSpPr>
        <p:spPr>
          <a:xfrm>
            <a:off x="519113" y="914400"/>
            <a:ext cx="831850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4177939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a:t>Click to edit Master title style</a:t>
            </a:r>
          </a:p>
        </p:txBody>
      </p:sp>
      <p:sp>
        <p:nvSpPr>
          <p:cNvPr id="3" name="Content Placeholder 2"/>
          <p:cNvSpPr>
            <a:spLocks noGrp="1"/>
          </p:cNvSpPr>
          <p:nvPr>
            <p:ph sz="half" idx="1"/>
          </p:nvPr>
        </p:nvSpPr>
        <p:spPr>
          <a:xfrm>
            <a:off x="519113" y="1192213"/>
            <a:ext cx="4083050" cy="5197475"/>
          </a:xfrm>
        </p:spPr>
        <p:txBody>
          <a:bodyPr/>
          <a:lstStyle>
            <a:lvl1pPr>
              <a:buSzPct val="90000"/>
              <a:buFont typeface="Arial" pitchFamily="34" charset="0"/>
              <a:buChar char="•"/>
              <a:defRPr sz="2400"/>
            </a:lvl1pPr>
            <a:lvl2pPr>
              <a:buClr>
                <a:srgbClr val="04628C"/>
              </a:buClr>
              <a:buFont typeface="Arial" pitchFamily="34" charset="0"/>
              <a:buChar char="-"/>
              <a:defRPr sz="2200"/>
            </a:lvl2pPr>
            <a:lvl3pPr>
              <a:buClr>
                <a:srgbClr val="04628C"/>
              </a:buClr>
              <a:buFont typeface="Arial" pitchFamily="34" charset="0"/>
              <a:buChar char="-"/>
              <a:defRPr sz="2000"/>
            </a:lvl3pPr>
            <a:lvl4pPr>
              <a:buClr>
                <a:srgbClr val="04628C"/>
              </a:buClr>
              <a:buFont typeface="Arial" pitchFamily="34" charset="0"/>
              <a:buChar char="-"/>
              <a:defRPr sz="18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754563" y="1192213"/>
            <a:ext cx="4083050" cy="5197475"/>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200">
                <a:latin typeface="+mn-lt"/>
              </a:defRPr>
            </a:lvl2pPr>
            <a:lvl3pPr>
              <a:buClr>
                <a:srgbClr val="04628C"/>
              </a:buClr>
              <a:buFont typeface="Arial" pitchFamily="34" charset="0"/>
              <a:buChar char="-"/>
              <a:defRPr sz="2000">
                <a:latin typeface="+mn-lt"/>
              </a:defRPr>
            </a:lvl3pPr>
            <a:lvl4pPr>
              <a:buClr>
                <a:srgbClr val="04628C"/>
              </a:buClr>
              <a:buFont typeface="Arial" pitchFamily="34" charset="0"/>
              <a:buChar char="-"/>
              <a:defRPr sz="18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06307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a:t>Click to edit Master title style</a:t>
            </a:r>
          </a:p>
        </p:txBody>
      </p:sp>
    </p:spTree>
    <p:extLst>
      <p:ext uri="{BB962C8B-B14F-4D97-AF65-F5344CB8AC3E}">
        <p14:creationId xmlns:p14="http://schemas.microsoft.com/office/powerpoint/2010/main" val="62225598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006997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3749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buSzPct val="90000"/>
              <a:buFont typeface="Arial" pitchFamily="34" charset="0"/>
              <a:buChar char="•"/>
              <a:defRPr sz="2400">
                <a:latin typeface="Calibri" pitchFamily="34" charset="0"/>
                <a:cs typeface="Calibri" pitchFamily="34" charset="0"/>
              </a:defRPr>
            </a:lvl1pPr>
            <a:lvl2pPr>
              <a:buClr>
                <a:srgbClr val="04628C"/>
              </a:buClr>
              <a:buFont typeface="Arial" pitchFamily="34" charset="0"/>
              <a:buChar char="-"/>
              <a:defRPr sz="2400">
                <a:latin typeface="Calibri" pitchFamily="34" charset="0"/>
                <a:cs typeface="Calibri" pitchFamily="34" charset="0"/>
              </a:defRPr>
            </a:lvl2pPr>
            <a:lvl3pPr>
              <a:buClr>
                <a:srgbClr val="04628C"/>
              </a:buClr>
              <a:buFont typeface="Arial" pitchFamily="34" charset="0"/>
              <a:buChar char="-"/>
              <a:defRPr sz="2200">
                <a:latin typeface="Calibri" pitchFamily="34" charset="0"/>
                <a:cs typeface="Calibri" pitchFamily="34" charset="0"/>
              </a:defRPr>
            </a:lvl3pPr>
            <a:lvl4pPr>
              <a:buClr>
                <a:srgbClr val="04628C"/>
              </a:buClr>
              <a:buFont typeface="Arial" pitchFamily="34" charset="0"/>
              <a:buChar char="-"/>
              <a:defRPr sz="1800">
                <a:latin typeface="Calibri" pitchFamily="34" charset="0"/>
                <a:cs typeface="Calibri" pitchFamily="34" charset="0"/>
              </a:defRPr>
            </a:lvl4pPr>
            <a:lvl5pPr>
              <a:buClr>
                <a:srgbClr val="04628C"/>
              </a:buClr>
              <a:buFont typeface="Arial" pitchFamily="34" charset="0"/>
              <a:buChar char="-"/>
              <a:defRPr sz="1800">
                <a:latin typeface="Calibri" pitchFamily="34" charset="0"/>
                <a:cs typeface="Calibri"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5560309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5317409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35103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26" name="Group 110"/>
          <p:cNvGrpSpPr>
            <a:grpSpLocks/>
          </p:cNvGrpSpPr>
          <p:nvPr/>
        </p:nvGrpSpPr>
        <p:grpSpPr bwMode="auto">
          <a:xfrm>
            <a:off x="127000" y="0"/>
            <a:ext cx="8885238" cy="6858000"/>
            <a:chOff x="80" y="0"/>
            <a:chExt cx="5597" cy="4320"/>
          </a:xfrm>
        </p:grpSpPr>
        <p:sp>
          <p:nvSpPr>
            <p:cNvPr id="1131" name="Rectangle 107"/>
            <p:cNvSpPr>
              <a:spLocks noChangeArrowheads="1"/>
            </p:cNvSpPr>
            <p:nvPr userDrawn="1"/>
          </p:nvSpPr>
          <p:spPr bwMode="auto">
            <a:xfrm>
              <a:off x="80" y="80"/>
              <a:ext cx="5597" cy="4158"/>
            </a:xfrm>
            <a:prstGeom prst="rect">
              <a:avLst/>
            </a:prstGeom>
            <a:noFill/>
            <a:ln w="0" cap="rnd">
              <a:noFill/>
              <a:prstDash val="sysDot"/>
              <a:miter lim="800000"/>
              <a:headEnd/>
              <a:tailEnd/>
            </a:ln>
            <a:effectLst/>
          </p:spPr>
          <p:txBody>
            <a:bodyPr wrap="none" lIns="91418" tIns="45709" rIns="91418" bIns="45709" anchor="ctr"/>
            <a:lstStyle/>
            <a:p>
              <a:pPr eaLnBrk="0" hangingPunct="0">
                <a:defRPr/>
              </a:pPr>
              <a:endParaRPr lang="en-US" sz="1600" b="0">
                <a:solidFill>
                  <a:srgbClr val="000000"/>
                </a:solidFill>
              </a:endParaRPr>
            </a:p>
          </p:txBody>
        </p:sp>
        <p:sp>
          <p:nvSpPr>
            <p:cNvPr id="1132" name="Line 108"/>
            <p:cNvSpPr>
              <a:spLocks noChangeShapeType="1"/>
            </p:cNvSpPr>
            <p:nvPr userDrawn="1"/>
          </p:nvSpPr>
          <p:spPr bwMode="auto">
            <a:xfrm>
              <a:off x="292" y="0"/>
              <a:ext cx="0" cy="4320"/>
            </a:xfrm>
            <a:prstGeom prst="line">
              <a:avLst/>
            </a:prstGeom>
            <a:noFill/>
            <a:ln w="3175">
              <a:noFill/>
              <a:round/>
              <a:headEnd/>
              <a:tailEnd/>
            </a:ln>
            <a:effectLst/>
          </p:spPr>
          <p:txBody>
            <a:bodyPr wrap="none" lIns="0" tIns="0" rIns="0" bIns="0" anchor="ctr">
              <a:spAutoFit/>
            </a:bodyPr>
            <a:lstStyle/>
            <a:p>
              <a:pPr>
                <a:defRPr/>
              </a:pPr>
              <a:endParaRPr lang="en-US"/>
            </a:p>
          </p:txBody>
        </p:sp>
      </p:grpSp>
      <p:sp>
        <p:nvSpPr>
          <p:cNvPr id="1027" name="Rectangle 2"/>
          <p:cNvSpPr>
            <a:spLocks noGrp="1" noChangeArrowheads="1"/>
          </p:cNvSpPr>
          <p:nvPr>
            <p:ph type="title"/>
          </p:nvPr>
        </p:nvSpPr>
        <p:spPr bwMode="auto">
          <a:xfrm>
            <a:off x="495300" y="120650"/>
            <a:ext cx="8318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519113" y="1192213"/>
            <a:ext cx="83185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 </a:t>
            </a:r>
          </a:p>
          <a:p>
            <a:pPr lvl="1"/>
            <a:r>
              <a:rPr lang="en-US" altLang="en-US"/>
              <a:t>Second level</a:t>
            </a:r>
          </a:p>
          <a:p>
            <a:pPr lvl="2"/>
            <a:r>
              <a:rPr lang="en-US" altLang="en-US"/>
              <a:t>Third level</a:t>
            </a:r>
          </a:p>
          <a:p>
            <a:pPr lvl="3"/>
            <a:r>
              <a:rPr lang="en-US" altLang="en-US"/>
              <a:t>Fourth level</a:t>
            </a:r>
          </a:p>
        </p:txBody>
      </p:sp>
      <p:sp>
        <p:nvSpPr>
          <p:cNvPr id="1127" name="PageNumberBox"/>
          <p:cNvSpPr txBox="1">
            <a:spLocks noChangeArrowheads="1"/>
          </p:cNvSpPr>
          <p:nvPr/>
        </p:nvSpPr>
        <p:spPr bwMode="auto">
          <a:xfrm>
            <a:off x="4327525" y="6518275"/>
            <a:ext cx="519113" cy="227013"/>
          </a:xfrm>
          <a:prstGeom prst="rect">
            <a:avLst/>
          </a:prstGeom>
          <a:noFill/>
          <a:ln w="6350" algn="ctr">
            <a:noFill/>
            <a:miter lim="800000"/>
            <a:headEnd/>
            <a:tailEnd/>
          </a:ln>
          <a:effectLst/>
        </p:spPr>
        <p:txBody>
          <a:bodyPr lIns="0" tIns="0" rIns="0" bIns="0"/>
          <a:lstStyle/>
          <a:p>
            <a:pPr eaLnBrk="0" hangingPunct="0">
              <a:lnSpc>
                <a:spcPts val="1800"/>
              </a:lnSpc>
              <a:spcBef>
                <a:spcPts val="600"/>
              </a:spcBef>
              <a:buFont typeface="Wingdings" pitchFamily="2" charset="2"/>
              <a:buNone/>
              <a:defRPr/>
            </a:pPr>
            <a:fld id="{58503DE0-5145-4CF4-A809-429FA99838DB}" type="slidenum">
              <a:rPr lang="en-US" sz="1200">
                <a:solidFill>
                  <a:srgbClr val="B2B2B2"/>
                </a:solidFill>
                <a:latin typeface="Calibri" pitchFamily="34" charset="0"/>
                <a:cs typeface="Calibri" pitchFamily="34" charset="0"/>
              </a:rPr>
              <a:pPr eaLnBrk="0" hangingPunct="0">
                <a:lnSpc>
                  <a:spcPts val="1800"/>
                </a:lnSpc>
                <a:spcBef>
                  <a:spcPts val="600"/>
                </a:spcBef>
                <a:buFont typeface="Wingdings" pitchFamily="2" charset="2"/>
                <a:buNone/>
                <a:defRPr/>
              </a:pPr>
              <a:t>‹#›</a:t>
            </a:fld>
            <a:r>
              <a:rPr lang="en-US" sz="1800" i="1">
                <a:solidFill>
                  <a:srgbClr val="B2B2B2"/>
                </a:solidFill>
                <a:cs typeface="Times New Roman" pitchFamily="18" charset="0"/>
              </a:rPr>
              <a:t> </a:t>
            </a:r>
          </a:p>
        </p:txBody>
      </p:sp>
      <p:pic>
        <p:nvPicPr>
          <p:cNvPr id="1030" name="Picture 12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0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1" descr="guidewire.pn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412038" y="6543675"/>
            <a:ext cx="1608137"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560388" y="6570663"/>
            <a:ext cx="2647950" cy="93662"/>
          </a:xfrm>
          <a:prstGeom prst="rect">
            <a:avLst/>
          </a:prstGeom>
          <a:noFill/>
        </p:spPr>
        <p:txBody>
          <a:bodyPr wrap="none" lIns="0" tIns="0" rIns="0" bIns="0">
            <a:spAutoFit/>
          </a:bodyPr>
          <a:lstStyle/>
          <a:p>
            <a:pPr algn="r">
              <a:spcBef>
                <a:spcPts val="600"/>
              </a:spcBef>
              <a:buClr>
                <a:schemeClr val="tx2"/>
              </a:buClr>
              <a:buFont typeface="Arial" charset="0"/>
              <a:buNone/>
              <a:defRPr/>
            </a:pPr>
            <a:r>
              <a:rPr lang="en-US" sz="600">
                <a:solidFill>
                  <a:srgbClr val="B2B2B2"/>
                </a:solidFill>
                <a:latin typeface="+mn-lt"/>
              </a:rPr>
              <a:t>© Guidewire Software, Inc. All rights reserved. Do not distribute without permission.</a:t>
            </a:r>
          </a:p>
        </p:txBody>
      </p:sp>
    </p:spTree>
  </p:cSld>
  <p:clrMap bg1="dk2" tx1="lt1" bg2="dk1" tx2="lt2" accent1="accent1" accent2="accent2" accent3="accent3" accent4="accent4" accent5="accent5" accent6="accent6" hlink="hlink" folHlink="folHlink"/>
  <p:sldLayoutIdLst>
    <p:sldLayoutId id="2147483793"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4" r:id="rId12"/>
  </p:sldLayoutIdLst>
  <p:transition/>
  <p:txStyles>
    <p:titleStyle>
      <a:lvl1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p:titleStyle>
    <p:bodyStyle>
      <a:lvl1pPr marL="285750" indent="-285750" algn="l" rtl="0" eaLnBrk="0" fontAlgn="base" hangingPunct="0">
        <a:spcBef>
          <a:spcPct val="40000"/>
        </a:spcBef>
        <a:spcAft>
          <a:spcPct val="0"/>
        </a:spcAft>
        <a:buClr>
          <a:srgbClr val="04628C"/>
        </a:buClr>
        <a:buSzPct val="90000"/>
        <a:buFont typeface="Arial" charset="0"/>
        <a:buChar char="•"/>
        <a:defRPr sz="2400">
          <a:solidFill>
            <a:schemeClr val="bg1"/>
          </a:solidFill>
          <a:latin typeface="+mn-lt"/>
          <a:ea typeface="Calibri" pitchFamily="34" charset="0"/>
          <a:cs typeface="Calibri" pitchFamily="34" charset="0"/>
        </a:defRPr>
      </a:lvl1pPr>
      <a:lvl2pPr marL="628650" indent="-228600" algn="l" rtl="0" eaLnBrk="0" fontAlgn="base" hangingPunct="0">
        <a:spcBef>
          <a:spcPct val="20000"/>
        </a:spcBef>
        <a:spcAft>
          <a:spcPct val="0"/>
        </a:spcAft>
        <a:buClr>
          <a:srgbClr val="04628C"/>
        </a:buClr>
        <a:buSzPct val="90000"/>
        <a:buFont typeface="Arial" charset="0"/>
        <a:buChar char="-"/>
        <a:defRPr sz="2200">
          <a:solidFill>
            <a:schemeClr val="bg1"/>
          </a:solidFill>
          <a:latin typeface="+mn-lt"/>
          <a:ea typeface="Calibri" pitchFamily="34" charset="0"/>
          <a:cs typeface="Calibri" pitchFamily="34" charset="0"/>
        </a:defRPr>
      </a:lvl2pPr>
      <a:lvl3pPr marL="969963" indent="-227013" algn="l" rtl="0" eaLnBrk="0" fontAlgn="base" hangingPunct="0">
        <a:spcBef>
          <a:spcPct val="20000"/>
        </a:spcBef>
        <a:spcAft>
          <a:spcPct val="0"/>
        </a:spcAft>
        <a:buClr>
          <a:srgbClr val="04628C"/>
        </a:buClr>
        <a:buSzPct val="85000"/>
        <a:buFont typeface="Arial" charset="0"/>
        <a:buChar char="-"/>
        <a:defRPr sz="2000">
          <a:solidFill>
            <a:schemeClr val="bg1"/>
          </a:solidFill>
          <a:latin typeface="+mn-lt"/>
          <a:ea typeface="Calibri" pitchFamily="34" charset="0"/>
          <a:cs typeface="Calibri" pitchFamily="34" charset="0"/>
        </a:defRPr>
      </a:lvl3pPr>
      <a:lvl4pPr marL="1376363" indent="-292100" algn="l" rtl="0" eaLnBrk="0" fontAlgn="base" hangingPunct="0">
        <a:spcBef>
          <a:spcPct val="20000"/>
        </a:spcBef>
        <a:spcAft>
          <a:spcPct val="0"/>
        </a:spcAft>
        <a:buClr>
          <a:srgbClr val="04628C"/>
        </a:buClr>
        <a:buSzPct val="85000"/>
        <a:buFont typeface="Arial" charset="0"/>
        <a:buChar char="-"/>
        <a:defRPr>
          <a:solidFill>
            <a:schemeClr val="bg1"/>
          </a:solidFill>
          <a:latin typeface="+mn-lt"/>
          <a:ea typeface="Calibri" pitchFamily="34" charset="0"/>
          <a:cs typeface="Calibri" pitchFamily="34" charset="0"/>
        </a:defRPr>
      </a:lvl4pPr>
      <a:lvl5pPr marL="1941513" indent="-225425" algn="l" rtl="0" eaLnBrk="0" fontAlgn="base" hangingPunct="0">
        <a:spcBef>
          <a:spcPct val="20000"/>
        </a:spcBef>
        <a:spcAft>
          <a:spcPct val="0"/>
        </a:spcAft>
        <a:buClr>
          <a:srgbClr val="0146AD"/>
        </a:buClr>
        <a:buSzPct val="120000"/>
        <a:buChar char="•"/>
        <a:defRPr sz="1400">
          <a:solidFill>
            <a:schemeClr val="bg1"/>
          </a:solidFill>
          <a:latin typeface="+mn-lt"/>
          <a:ea typeface="Calibri" pitchFamily="34" charset="0"/>
          <a:cs typeface="Calibri" pitchFamily="34" charset="0"/>
        </a:defRPr>
      </a:lvl5pPr>
      <a:lvl6pPr marL="2398713" indent="-225425" algn="l" rtl="0" eaLnBrk="0" fontAlgn="base" hangingPunct="0">
        <a:spcBef>
          <a:spcPct val="20000"/>
        </a:spcBef>
        <a:spcAft>
          <a:spcPct val="0"/>
        </a:spcAft>
        <a:buClr>
          <a:srgbClr val="0146AD"/>
        </a:buClr>
        <a:buSzPct val="120000"/>
        <a:buChar char="•"/>
        <a:defRPr sz="1400">
          <a:solidFill>
            <a:schemeClr val="bg1"/>
          </a:solidFill>
          <a:latin typeface="+mn-lt"/>
        </a:defRPr>
      </a:lvl6pPr>
      <a:lvl7pPr marL="2855913" indent="-225425" algn="l" rtl="0" eaLnBrk="0" fontAlgn="base" hangingPunct="0">
        <a:spcBef>
          <a:spcPct val="20000"/>
        </a:spcBef>
        <a:spcAft>
          <a:spcPct val="0"/>
        </a:spcAft>
        <a:buClr>
          <a:srgbClr val="0146AD"/>
        </a:buClr>
        <a:buSzPct val="120000"/>
        <a:buChar char="•"/>
        <a:defRPr sz="1400">
          <a:solidFill>
            <a:schemeClr val="bg1"/>
          </a:solidFill>
          <a:latin typeface="+mn-lt"/>
        </a:defRPr>
      </a:lvl7pPr>
      <a:lvl8pPr marL="3313113" indent="-225425" algn="l" rtl="0" eaLnBrk="0" fontAlgn="base" hangingPunct="0">
        <a:spcBef>
          <a:spcPct val="20000"/>
        </a:spcBef>
        <a:spcAft>
          <a:spcPct val="0"/>
        </a:spcAft>
        <a:buClr>
          <a:srgbClr val="0146AD"/>
        </a:buClr>
        <a:buSzPct val="120000"/>
        <a:buChar char="•"/>
        <a:defRPr sz="1400">
          <a:solidFill>
            <a:schemeClr val="bg1"/>
          </a:solidFill>
          <a:latin typeface="+mn-lt"/>
        </a:defRPr>
      </a:lvl8pPr>
      <a:lvl9pPr marL="3770313" indent="-225425" algn="l" rtl="0" eaLnBrk="0" fontAlgn="base" hangingPunct="0">
        <a:spcBef>
          <a:spcPct val="20000"/>
        </a:spcBef>
        <a:spcAft>
          <a:spcPct val="0"/>
        </a:spcAft>
        <a:buClr>
          <a:srgbClr val="0146AD"/>
        </a:buClr>
        <a:buSzPct val="120000"/>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58788" y="2957513"/>
            <a:ext cx="8348662" cy="457200"/>
          </a:xfrm>
        </p:spPr>
        <p:txBody>
          <a:bodyPr/>
          <a:lstStyle/>
          <a:p>
            <a:pPr eaLnBrk="1" hangingPunct="1"/>
            <a:r>
              <a:rPr lang="en-US"/>
              <a:t>Line of Business: Typelists</a:t>
            </a:r>
          </a:p>
        </p:txBody>
      </p:sp>
      <p:sp>
        <p:nvSpPr>
          <p:cNvPr id="4099" name="Text Placeholder 4"/>
          <p:cNvSpPr>
            <a:spLocks noGrp="1"/>
          </p:cNvSpPr>
          <p:nvPr>
            <p:ph type="body" sz="quarter" idx="10"/>
          </p:nvPr>
        </p:nvSpPr>
        <p:spPr>
          <a:xfrm>
            <a:off x="5718175" y="6167438"/>
            <a:ext cx="3089275" cy="273050"/>
          </a:xfrm>
        </p:spPr>
        <p:txBody>
          <a:bodyPr/>
          <a:lstStyle/>
          <a:p>
            <a:r>
              <a:rPr lang="en-US"/>
              <a:t> 24 February 2014</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35280" y="518160"/>
            <a:ext cx="8502333" cy="5527040"/>
          </a:xfrm>
          <a:prstGeom prst="rect">
            <a:avLst/>
          </a:prstGeom>
        </p:spPr>
      </p:pic>
    </p:spTree>
    <p:extLst>
      <p:ext uri="{BB962C8B-B14F-4D97-AF65-F5344CB8AC3E}">
        <p14:creationId xmlns:p14="http://schemas.microsoft.com/office/powerpoint/2010/main" val="19825081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tretch>
            <a:fillRect/>
          </a:stretch>
        </p:blipFill>
        <p:spPr>
          <a:xfrm>
            <a:off x="325120" y="193040"/>
            <a:ext cx="8625840" cy="5892799"/>
          </a:xfrm>
          <a:prstGeom prst="rect">
            <a:avLst/>
          </a:prstGeom>
        </p:spPr>
      </p:pic>
    </p:spTree>
    <p:extLst>
      <p:ext uri="{BB962C8B-B14F-4D97-AF65-F5344CB8AC3E}">
        <p14:creationId xmlns:p14="http://schemas.microsoft.com/office/powerpoint/2010/main" val="20276929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568960"/>
            <a:ext cx="8360727" cy="5831840"/>
          </a:xfrm>
        </p:spPr>
        <p:txBody>
          <a:bodyPr/>
          <a:lstStyle/>
          <a:p>
            <a:endParaRPr lang="en-US"/>
          </a:p>
        </p:txBody>
      </p:sp>
      <p:pic>
        <p:nvPicPr>
          <p:cNvPr id="4" name="Picture 3"/>
          <p:cNvPicPr>
            <a:picLocks noChangeAspect="1"/>
          </p:cNvPicPr>
          <p:nvPr/>
        </p:nvPicPr>
        <p:blipFill>
          <a:blip r:embed="rId3"/>
          <a:stretch>
            <a:fillRect/>
          </a:stretch>
        </p:blipFill>
        <p:spPr>
          <a:xfrm>
            <a:off x="325120" y="322580"/>
            <a:ext cx="8656320" cy="6078220"/>
          </a:xfrm>
          <a:prstGeom prst="rect">
            <a:avLst/>
          </a:prstGeom>
        </p:spPr>
      </p:pic>
    </p:spTree>
    <p:extLst>
      <p:ext uri="{BB962C8B-B14F-4D97-AF65-F5344CB8AC3E}">
        <p14:creationId xmlns:p14="http://schemas.microsoft.com/office/powerpoint/2010/main" val="3030693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55600" y="426720"/>
            <a:ext cx="8482013" cy="5618480"/>
          </a:xfrm>
          <a:prstGeom prst="rect">
            <a:avLst/>
          </a:prstGeom>
        </p:spPr>
      </p:pic>
    </p:spTree>
    <p:extLst>
      <p:ext uri="{BB962C8B-B14F-4D97-AF65-F5344CB8AC3E}">
        <p14:creationId xmlns:p14="http://schemas.microsoft.com/office/powerpoint/2010/main" val="40815268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3680" y="325120"/>
            <a:ext cx="8603933" cy="5943600"/>
          </a:xfrm>
          <a:prstGeom prst="rect">
            <a:avLst/>
          </a:prstGeom>
        </p:spPr>
      </p:pic>
    </p:spTree>
    <p:extLst>
      <p:ext uri="{BB962C8B-B14F-4D97-AF65-F5344CB8AC3E}">
        <p14:creationId xmlns:p14="http://schemas.microsoft.com/office/powerpoint/2010/main" val="27142797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25120" y="335280"/>
            <a:ext cx="8512493" cy="5821680"/>
          </a:xfrm>
          <a:prstGeom prst="rect">
            <a:avLst/>
          </a:prstGeom>
        </p:spPr>
      </p:pic>
    </p:spTree>
    <p:extLst>
      <p:ext uri="{BB962C8B-B14F-4D97-AF65-F5344CB8AC3E}">
        <p14:creationId xmlns:p14="http://schemas.microsoft.com/office/powerpoint/2010/main" val="155082739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35280" y="487680"/>
            <a:ext cx="8502333" cy="5466080"/>
          </a:xfrm>
          <a:prstGeom prst="rect">
            <a:avLst/>
          </a:prstGeom>
        </p:spPr>
      </p:pic>
    </p:spTree>
    <p:extLst>
      <p:ext uri="{BB962C8B-B14F-4D97-AF65-F5344CB8AC3E}">
        <p14:creationId xmlns:p14="http://schemas.microsoft.com/office/powerpoint/2010/main" val="141814156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45440" y="284480"/>
            <a:ext cx="8492173" cy="5801360"/>
          </a:xfrm>
          <a:prstGeom prst="rect">
            <a:avLst/>
          </a:prstGeom>
        </p:spPr>
      </p:pic>
    </p:spTree>
    <p:extLst>
      <p:ext uri="{BB962C8B-B14F-4D97-AF65-F5344CB8AC3E}">
        <p14:creationId xmlns:p14="http://schemas.microsoft.com/office/powerpoint/2010/main" val="27561830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19113" y="457200"/>
            <a:ext cx="8318500" cy="5383431"/>
          </a:xfrm>
          <a:prstGeom prst="rect">
            <a:avLst/>
          </a:prstGeom>
        </p:spPr>
      </p:pic>
    </p:spTree>
    <p:extLst>
      <p:ext uri="{BB962C8B-B14F-4D97-AF65-F5344CB8AC3E}">
        <p14:creationId xmlns:p14="http://schemas.microsoft.com/office/powerpoint/2010/main" val="37102200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Lesson outline</a:t>
            </a:r>
          </a:p>
        </p:txBody>
      </p:sp>
      <p:sp>
        <p:nvSpPr>
          <p:cNvPr id="23555" name="Rectangle 3"/>
          <p:cNvSpPr>
            <a:spLocks noGrp="1" noChangeArrowheads="1"/>
          </p:cNvSpPr>
          <p:nvPr>
            <p:ph idx="1"/>
          </p:nvPr>
        </p:nvSpPr>
        <p:spPr/>
        <p:txBody>
          <a:bodyPr/>
          <a:lstStyle/>
          <a:p>
            <a:pPr>
              <a:lnSpc>
                <a:spcPct val="150000"/>
              </a:lnSpc>
              <a:buFont typeface="Arial" charset="0"/>
              <a:buChar char="•"/>
            </a:pPr>
            <a:r>
              <a:rPr lang="en-US" sz="2800">
                <a:solidFill>
                  <a:srgbClr val="C0C0C0"/>
                </a:solidFill>
              </a:rPr>
              <a:t>Line of business model</a:t>
            </a:r>
          </a:p>
          <a:p>
            <a:pPr>
              <a:lnSpc>
                <a:spcPct val="150000"/>
              </a:lnSpc>
              <a:buFont typeface="Arial" charset="0"/>
              <a:buChar char="•"/>
            </a:pPr>
            <a:r>
              <a:rPr lang="en-US" sz="2800"/>
              <a:t>The LOB typelists</a:t>
            </a:r>
          </a:p>
          <a:p>
            <a:pPr>
              <a:lnSpc>
                <a:spcPct val="150000"/>
              </a:lnSpc>
              <a:buFont typeface="Arial" charset="0"/>
              <a:buChar char="•"/>
            </a:pPr>
            <a:r>
              <a:rPr lang="en-US" sz="2800">
                <a:solidFill>
                  <a:srgbClr val="C0C0C0"/>
                </a:solidFill>
              </a:rPr>
              <a:t>LOB model configuration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Lesson objectives</a:t>
            </a:r>
          </a:p>
        </p:txBody>
      </p:sp>
      <p:sp>
        <p:nvSpPr>
          <p:cNvPr id="5123" name="Rectangle 3"/>
          <p:cNvSpPr>
            <a:spLocks noGrp="1" noChangeArrowheads="1"/>
          </p:cNvSpPr>
          <p:nvPr>
            <p:ph idx="1"/>
          </p:nvPr>
        </p:nvSpPr>
        <p:spPr/>
        <p:txBody>
          <a:bodyPr/>
          <a:lstStyle/>
          <a:p>
            <a:pPr>
              <a:buFont typeface="Arial" charset="0"/>
              <a:buChar char="•"/>
            </a:pPr>
            <a:r>
              <a:rPr lang="en-US"/>
              <a:t>By the end of this lesson, you should be able to:</a:t>
            </a:r>
          </a:p>
          <a:p>
            <a:pPr lvl="1" eaLnBrk="1" hangingPunct="1"/>
            <a:r>
              <a:rPr lang="en-US"/>
              <a:t>Describe the purpose of the Line of Business model</a:t>
            </a:r>
          </a:p>
          <a:p>
            <a:pPr lvl="1" eaLnBrk="1" hangingPunct="1"/>
            <a:r>
              <a:rPr lang="en-US"/>
              <a:t>Describe how the LOB typelists define the LOB model</a:t>
            </a:r>
          </a:p>
          <a:p>
            <a:pPr lvl="1" eaLnBrk="1" hangingPunct="1"/>
            <a:r>
              <a:rPr lang="en-US"/>
              <a:t>Configure LOB typelists</a:t>
            </a:r>
          </a:p>
        </p:txBody>
      </p:sp>
      <p:sp>
        <p:nvSpPr>
          <p:cNvPr id="5124" name="Rectangle 4"/>
          <p:cNvSpPr>
            <a:spLocks noChangeArrowheads="1"/>
          </p:cNvSpPr>
          <p:nvPr/>
        </p:nvSpPr>
        <p:spPr bwMode="auto">
          <a:xfrm>
            <a:off x="463550" y="5883275"/>
            <a:ext cx="79375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p>
            <a:pPr lvl="1" algn="l" eaLnBrk="0" hangingPunct="0">
              <a:spcBef>
                <a:spcPct val="20000"/>
              </a:spcBef>
              <a:spcAft>
                <a:spcPct val="0"/>
              </a:spcAft>
              <a:buClr>
                <a:srgbClr val="0146AD"/>
              </a:buClr>
              <a:buSzPct val="90000"/>
              <a:buFont typeface="Wingdings 2" pitchFamily="18" charset="2"/>
              <a:buNone/>
            </a:pPr>
            <a:r>
              <a:rPr lang="en-US" sz="1400" b="0">
                <a:solidFill>
                  <a:srgbClr val="AA3704"/>
                </a:solidFill>
              </a:rPr>
              <a:t>This lesson uses the notes section for additional explanation and information.</a:t>
            </a:r>
            <a:br>
              <a:rPr lang="en-US" sz="1400" b="0">
                <a:solidFill>
                  <a:srgbClr val="AA3704"/>
                </a:solidFill>
              </a:rPr>
            </a:br>
            <a:r>
              <a:rPr lang="en-US" sz="1400" b="0">
                <a:solidFill>
                  <a:srgbClr val="AA3704"/>
                </a:solidFill>
              </a:rPr>
              <a:t>To view the notes in PowerPoint, choose </a:t>
            </a:r>
            <a:r>
              <a:rPr lang="en-US" sz="1400" b="0" err="1">
                <a:solidFill>
                  <a:srgbClr val="AA3704"/>
                </a:solidFill>
              </a:rPr>
              <a:t>View</a:t>
            </a:r>
            <a:r>
              <a:rPr lang="en-US" sz="1400" b="0" err="1">
                <a:solidFill>
                  <a:srgbClr val="AA3704"/>
                </a:solidFill>
                <a:sym typeface="Wingdings" pitchFamily="2" charset="2"/>
              </a:rPr>
              <a:t>Normal</a:t>
            </a:r>
            <a:r>
              <a:rPr lang="en-US" sz="1400" b="0">
                <a:solidFill>
                  <a:srgbClr val="AA3704"/>
                </a:solidFill>
                <a:sym typeface="Wingdings" pitchFamily="2" charset="2"/>
              </a:rPr>
              <a:t> or </a:t>
            </a:r>
            <a:r>
              <a:rPr lang="en-US" sz="1400" b="0" err="1">
                <a:solidFill>
                  <a:srgbClr val="AA3704"/>
                </a:solidFill>
              </a:rPr>
              <a:t>View</a:t>
            </a:r>
            <a:r>
              <a:rPr lang="en-US" sz="1400" b="0" err="1">
                <a:solidFill>
                  <a:srgbClr val="AA3704"/>
                </a:solidFill>
                <a:sym typeface="Wingdings" pitchFamily="2" charset="2"/>
              </a:rPr>
              <a:t></a:t>
            </a:r>
            <a:r>
              <a:rPr lang="en-US" sz="1400" b="0" err="1">
                <a:solidFill>
                  <a:srgbClr val="AA3704"/>
                </a:solidFill>
              </a:rPr>
              <a:t>Notes</a:t>
            </a:r>
            <a:r>
              <a:rPr lang="en-US" sz="1400" b="0">
                <a:solidFill>
                  <a:srgbClr val="AA3704"/>
                </a:solidFill>
              </a:rPr>
              <a:t> Page.</a:t>
            </a:r>
            <a:br>
              <a:rPr lang="en-US" sz="1400" b="0">
                <a:solidFill>
                  <a:srgbClr val="AA3704"/>
                </a:solidFill>
              </a:rPr>
            </a:br>
            <a:r>
              <a:rPr lang="en-US" sz="1400" b="0">
                <a:solidFill>
                  <a:srgbClr val="AA3704"/>
                </a:solidFill>
              </a:rPr>
              <a:t>If you choose to print the notes for the lesson, be sure to select “Print hidden slides.”</a:t>
            </a:r>
          </a:p>
          <a:p>
            <a:pPr lvl="1" algn="l" eaLnBrk="0" hangingPunct="0">
              <a:spcBef>
                <a:spcPct val="20000"/>
              </a:spcBef>
              <a:spcAft>
                <a:spcPct val="0"/>
              </a:spcAft>
              <a:buClr>
                <a:srgbClr val="0146AD"/>
              </a:buClr>
              <a:buSzPct val="90000"/>
              <a:buFont typeface="Wingdings 2" pitchFamily="18" charset="2"/>
              <a:buNone/>
            </a:pPr>
            <a:endParaRPr lang="en-US" sz="1400" b="0">
              <a:solidFill>
                <a:srgbClr val="AA3704"/>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14960" y="335280"/>
            <a:ext cx="8522653" cy="5923280"/>
          </a:xfrm>
          <a:prstGeom prst="rect">
            <a:avLst/>
          </a:prstGeom>
        </p:spPr>
      </p:pic>
    </p:spTree>
    <p:extLst>
      <p:ext uri="{BB962C8B-B14F-4D97-AF65-F5344CB8AC3E}">
        <p14:creationId xmlns:p14="http://schemas.microsoft.com/office/powerpoint/2010/main" val="201797876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3" y="914400"/>
            <a:ext cx="8318500" cy="5191760"/>
          </a:xfrm>
        </p:spPr>
        <p:txBody>
          <a:bodyPr/>
          <a:lstStyle/>
          <a:p>
            <a:endParaRPr lang="en-US"/>
          </a:p>
        </p:txBody>
      </p:sp>
      <p:pic>
        <p:nvPicPr>
          <p:cNvPr id="4" name="Picture 3"/>
          <p:cNvPicPr>
            <a:picLocks noChangeAspect="1"/>
          </p:cNvPicPr>
          <p:nvPr/>
        </p:nvPicPr>
        <p:blipFill>
          <a:blip r:embed="rId2"/>
          <a:stretch>
            <a:fillRect/>
          </a:stretch>
        </p:blipFill>
        <p:spPr>
          <a:xfrm>
            <a:off x="304800" y="280987"/>
            <a:ext cx="8532813" cy="6038533"/>
          </a:xfrm>
          <a:prstGeom prst="rect">
            <a:avLst/>
          </a:prstGeom>
        </p:spPr>
      </p:pic>
    </p:spTree>
    <p:extLst>
      <p:ext uri="{BB962C8B-B14F-4D97-AF65-F5344CB8AC3E}">
        <p14:creationId xmlns:p14="http://schemas.microsoft.com/office/powerpoint/2010/main" val="8840705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06400" y="528320"/>
            <a:ext cx="8544559" cy="5659119"/>
          </a:xfrm>
          <a:prstGeom prst="rect">
            <a:avLst/>
          </a:prstGeom>
        </p:spPr>
      </p:pic>
    </p:spTree>
    <p:extLst>
      <p:ext uri="{BB962C8B-B14F-4D97-AF65-F5344CB8AC3E}">
        <p14:creationId xmlns:p14="http://schemas.microsoft.com/office/powerpoint/2010/main" val="30823016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14313"/>
            <a:ext cx="3533775" cy="188436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5603" name="Rectangle 2"/>
          <p:cNvSpPr>
            <a:spLocks noGrp="1" noChangeArrowheads="1"/>
          </p:cNvSpPr>
          <p:nvPr>
            <p:ph type="title"/>
          </p:nvPr>
        </p:nvSpPr>
        <p:spPr>
          <a:xfrm>
            <a:off x="4972050" y="120650"/>
            <a:ext cx="3841750" cy="742950"/>
          </a:xfrm>
        </p:spPr>
        <p:txBody>
          <a:bodyPr/>
          <a:lstStyle/>
          <a:p>
            <a:pPr algn="r" eaLnBrk="1" hangingPunct="1"/>
            <a:r>
              <a:rPr lang="en-US"/>
              <a:t>LOB typelists</a:t>
            </a:r>
          </a:p>
        </p:txBody>
      </p:sp>
      <p:pic>
        <p:nvPicPr>
          <p:cNvPr id="2560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595313"/>
            <a:ext cx="4505325" cy="274637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987425"/>
            <a:ext cx="6740525" cy="3678238"/>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1663700"/>
            <a:ext cx="6178550" cy="3822700"/>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638" y="2243138"/>
            <a:ext cx="5367337" cy="336232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3913" y="2681288"/>
            <a:ext cx="4167187" cy="374332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84480" y="264160"/>
            <a:ext cx="8553133" cy="6024879"/>
          </a:xfrm>
          <a:prstGeom prst="rect">
            <a:avLst/>
          </a:prstGeom>
        </p:spPr>
      </p:pic>
    </p:spTree>
    <p:extLst>
      <p:ext uri="{BB962C8B-B14F-4D97-AF65-F5344CB8AC3E}">
        <p14:creationId xmlns:p14="http://schemas.microsoft.com/office/powerpoint/2010/main" val="3007670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55600" y="335280"/>
            <a:ext cx="8482013" cy="5923280"/>
          </a:xfrm>
          <a:prstGeom prst="rect">
            <a:avLst/>
          </a:prstGeom>
        </p:spPr>
      </p:pic>
    </p:spTree>
    <p:extLst>
      <p:ext uri="{BB962C8B-B14F-4D97-AF65-F5344CB8AC3E}">
        <p14:creationId xmlns:p14="http://schemas.microsoft.com/office/powerpoint/2010/main" val="26703398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25120" y="375920"/>
            <a:ext cx="8737600" cy="5791200"/>
          </a:xfrm>
          <a:prstGeom prst="rect">
            <a:avLst/>
          </a:prstGeom>
        </p:spPr>
      </p:pic>
    </p:spTree>
    <p:extLst>
      <p:ext uri="{BB962C8B-B14F-4D97-AF65-F5344CB8AC3E}">
        <p14:creationId xmlns:p14="http://schemas.microsoft.com/office/powerpoint/2010/main" val="145749621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Common LOB model configurations</a:t>
            </a:r>
          </a:p>
        </p:txBody>
      </p:sp>
      <p:sp>
        <p:nvSpPr>
          <p:cNvPr id="27651" name="Rectangle 3"/>
          <p:cNvSpPr>
            <a:spLocks noGrp="1" noChangeArrowheads="1"/>
          </p:cNvSpPr>
          <p:nvPr>
            <p:ph idx="1"/>
          </p:nvPr>
        </p:nvSpPr>
        <p:spPr/>
        <p:txBody>
          <a:bodyPr/>
          <a:lstStyle/>
          <a:p>
            <a:pPr>
              <a:buFont typeface="Arial" charset="0"/>
              <a:buChar char="•"/>
            </a:pPr>
            <a:r>
              <a:rPr lang="en-US"/>
              <a:t>Adding new entries</a:t>
            </a:r>
          </a:p>
          <a:p>
            <a:pPr lvl="1"/>
            <a:r>
              <a:rPr lang="en-US"/>
              <a:t>Example: Adding "umbrella" policy</a:t>
            </a:r>
          </a:p>
          <a:p>
            <a:pPr>
              <a:buFont typeface="Arial" charset="0"/>
              <a:buChar char="•"/>
            </a:pPr>
            <a:r>
              <a:rPr lang="en-US"/>
              <a:t>Retiring existing entries</a:t>
            </a:r>
          </a:p>
          <a:p>
            <a:pPr lvl="1"/>
            <a:r>
              <a:rPr lang="en-US"/>
              <a:t>Example: Obsolescing "pollution" coverage</a:t>
            </a:r>
          </a:p>
          <a:p>
            <a:pPr>
              <a:buFont typeface="Arial" charset="0"/>
              <a:buChar char="•"/>
            </a:pPr>
            <a:r>
              <a:rPr lang="en-US"/>
              <a:t>Connecting two entries</a:t>
            </a:r>
          </a:p>
          <a:p>
            <a:pPr lvl="1"/>
            <a:r>
              <a:rPr lang="en-US"/>
              <a:t>Example: Associating "spoilage" coverage with the "homeowner's" policy</a:t>
            </a:r>
          </a:p>
          <a:p>
            <a:pPr>
              <a:buFont typeface="Arial" charset="0"/>
              <a:buChar char="•"/>
            </a:pPr>
            <a:r>
              <a:rPr lang="en-US"/>
              <a:t>Disconnecting two entries</a:t>
            </a:r>
          </a:p>
          <a:p>
            <a:pPr lvl="1"/>
            <a:r>
              <a:rPr lang="en-US"/>
              <a:t>Example: Disassociating “electronic equipment" coverage from parent "personal auto" policy</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Lesson outline</a:t>
            </a:r>
          </a:p>
        </p:txBody>
      </p:sp>
      <p:sp>
        <p:nvSpPr>
          <p:cNvPr id="34819" name="Rectangle 3"/>
          <p:cNvSpPr>
            <a:spLocks noGrp="1" noChangeArrowheads="1"/>
          </p:cNvSpPr>
          <p:nvPr>
            <p:ph idx="1"/>
          </p:nvPr>
        </p:nvSpPr>
        <p:spPr/>
        <p:txBody>
          <a:bodyPr/>
          <a:lstStyle/>
          <a:p>
            <a:pPr>
              <a:lnSpc>
                <a:spcPct val="150000"/>
              </a:lnSpc>
              <a:buFont typeface="Arial" charset="0"/>
              <a:buChar char="•"/>
            </a:pPr>
            <a:r>
              <a:rPr lang="en-US" sz="2800">
                <a:solidFill>
                  <a:srgbClr val="C0C0C0"/>
                </a:solidFill>
              </a:rPr>
              <a:t>Line of business model</a:t>
            </a:r>
          </a:p>
          <a:p>
            <a:pPr>
              <a:lnSpc>
                <a:spcPct val="150000"/>
              </a:lnSpc>
              <a:buFont typeface="Arial" charset="0"/>
              <a:buChar char="•"/>
            </a:pPr>
            <a:r>
              <a:rPr lang="en-US" sz="2800">
                <a:solidFill>
                  <a:srgbClr val="C0C0C0"/>
                </a:solidFill>
              </a:rPr>
              <a:t>The LOB typelists</a:t>
            </a:r>
          </a:p>
          <a:p>
            <a:pPr>
              <a:lnSpc>
                <a:spcPct val="150000"/>
              </a:lnSpc>
              <a:buFont typeface="Arial" charset="0"/>
              <a:buChar char="•"/>
            </a:pPr>
            <a:r>
              <a:rPr lang="en-US" sz="2800"/>
              <a:t>LOB model configuration</a:t>
            </a:r>
          </a:p>
        </p:txBody>
      </p:sp>
    </p:spTree>
    <p:extLst>
      <p:ext uri="{BB962C8B-B14F-4D97-AF65-F5344CB8AC3E}">
        <p14:creationId xmlns:p14="http://schemas.microsoft.com/office/powerpoint/2010/main" val="41477325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403167" y="2859721"/>
            <a:ext cx="3399427" cy="2420304"/>
          </a:xfrm>
          <a:prstGeom prst="rect">
            <a:avLst/>
          </a:prstGeom>
        </p:spPr>
      </p:pic>
      <p:sp>
        <p:nvSpPr>
          <p:cNvPr id="2" name="Title 1"/>
          <p:cNvSpPr>
            <a:spLocks noGrp="1"/>
          </p:cNvSpPr>
          <p:nvPr>
            <p:ph type="title"/>
          </p:nvPr>
        </p:nvSpPr>
        <p:spPr/>
        <p:txBody>
          <a:bodyPr/>
          <a:lstStyle/>
          <a:p>
            <a:r>
              <a:rPr lang="en-US"/>
              <a:t>Identifying LOB Typelists </a:t>
            </a:r>
          </a:p>
        </p:txBody>
      </p:sp>
      <p:sp>
        <p:nvSpPr>
          <p:cNvPr id="4" name="Rectangle 4"/>
          <p:cNvSpPr>
            <a:spLocks noChangeArrowheads="1"/>
          </p:cNvSpPr>
          <p:nvPr/>
        </p:nvSpPr>
        <p:spPr bwMode="auto">
          <a:xfrm>
            <a:off x="6761362" y="1074737"/>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5" name="Rectangle 7"/>
          <p:cNvSpPr>
            <a:spLocks noChangeArrowheads="1"/>
          </p:cNvSpPr>
          <p:nvPr/>
        </p:nvSpPr>
        <p:spPr bwMode="auto">
          <a:xfrm>
            <a:off x="6761362" y="2006600"/>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6" name="Rectangle 10"/>
          <p:cNvSpPr>
            <a:spLocks noChangeArrowheads="1"/>
          </p:cNvSpPr>
          <p:nvPr/>
        </p:nvSpPr>
        <p:spPr bwMode="auto">
          <a:xfrm>
            <a:off x="6762949" y="2938462"/>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7" name="Rectangle 13"/>
          <p:cNvSpPr>
            <a:spLocks noChangeArrowheads="1"/>
          </p:cNvSpPr>
          <p:nvPr/>
        </p:nvSpPr>
        <p:spPr bwMode="auto">
          <a:xfrm>
            <a:off x="6762949" y="3871912"/>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8" name="Rectangle 16"/>
          <p:cNvSpPr>
            <a:spLocks noChangeArrowheads="1"/>
          </p:cNvSpPr>
          <p:nvPr/>
        </p:nvSpPr>
        <p:spPr bwMode="auto">
          <a:xfrm>
            <a:off x="6762949" y="4803775"/>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9" name="Rectangle 19"/>
          <p:cNvSpPr>
            <a:spLocks noChangeArrowheads="1"/>
          </p:cNvSpPr>
          <p:nvPr/>
        </p:nvSpPr>
        <p:spPr bwMode="auto">
          <a:xfrm>
            <a:off x="6761362" y="5737225"/>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grpSp>
        <p:nvGrpSpPr>
          <p:cNvPr id="10" name="Group 21"/>
          <p:cNvGrpSpPr>
            <a:grpSpLocks/>
          </p:cNvGrpSpPr>
          <p:nvPr/>
        </p:nvGrpSpPr>
        <p:grpSpPr bwMode="auto">
          <a:xfrm>
            <a:off x="7629724" y="1550987"/>
            <a:ext cx="555625" cy="450850"/>
            <a:chOff x="4529" y="978"/>
            <a:chExt cx="350" cy="284"/>
          </a:xfrm>
        </p:grpSpPr>
        <p:sp>
          <p:nvSpPr>
            <p:cNvPr id="11" name="Line 22"/>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 name="Line 23"/>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 name="Line 24"/>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4" name="Group 25"/>
          <p:cNvGrpSpPr>
            <a:grpSpLocks/>
          </p:cNvGrpSpPr>
          <p:nvPr/>
        </p:nvGrpSpPr>
        <p:grpSpPr bwMode="auto">
          <a:xfrm>
            <a:off x="7629724" y="4351337"/>
            <a:ext cx="555625" cy="450850"/>
            <a:chOff x="4529" y="978"/>
            <a:chExt cx="350" cy="284"/>
          </a:xfrm>
        </p:grpSpPr>
        <p:sp>
          <p:nvSpPr>
            <p:cNvPr id="15" name="Line 26"/>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 name="Line 27"/>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 name="Line 28"/>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8" name="Group 29"/>
          <p:cNvGrpSpPr>
            <a:grpSpLocks/>
          </p:cNvGrpSpPr>
          <p:nvPr/>
        </p:nvGrpSpPr>
        <p:grpSpPr bwMode="auto">
          <a:xfrm>
            <a:off x="7624962" y="3405187"/>
            <a:ext cx="566737" cy="450850"/>
            <a:chOff x="3362" y="3693"/>
            <a:chExt cx="357" cy="284"/>
          </a:xfrm>
        </p:grpSpPr>
        <p:grpSp>
          <p:nvGrpSpPr>
            <p:cNvPr id="19" name="Group 30"/>
            <p:cNvGrpSpPr>
              <a:grpSpLocks/>
            </p:cNvGrpSpPr>
            <p:nvPr/>
          </p:nvGrpSpPr>
          <p:grpSpPr bwMode="auto">
            <a:xfrm>
              <a:off x="3362" y="3693"/>
              <a:ext cx="357" cy="284"/>
              <a:chOff x="3314" y="3693"/>
              <a:chExt cx="357" cy="284"/>
            </a:xfrm>
          </p:grpSpPr>
          <p:sp>
            <p:nvSpPr>
              <p:cNvPr id="22" name="Line 31"/>
              <p:cNvSpPr>
                <a:spLocks noChangeShapeType="1"/>
              </p:cNvSpPr>
              <p:nvPr/>
            </p:nvSpPr>
            <p:spPr bwMode="auto">
              <a:xfrm flipH="1" flipV="1">
                <a:off x="3494" y="3693"/>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 name="Line 32"/>
              <p:cNvSpPr>
                <a:spLocks noChangeShapeType="1"/>
              </p:cNvSpPr>
              <p:nvPr/>
            </p:nvSpPr>
            <p:spPr bwMode="auto">
              <a:xfrm flipH="1">
                <a:off x="3314"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4" name="Line 33"/>
              <p:cNvSpPr>
                <a:spLocks noChangeShapeType="1"/>
              </p:cNvSpPr>
              <p:nvPr/>
            </p:nvSpPr>
            <p:spPr bwMode="auto">
              <a:xfrm>
                <a:off x="3490"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20" name="Line 34"/>
            <p:cNvSpPr>
              <a:spLocks noChangeShapeType="1"/>
            </p:cNvSpPr>
            <p:nvPr/>
          </p:nvSpPr>
          <p:spPr bwMode="auto">
            <a:xfrm flipH="1" flipV="1">
              <a:off x="3362"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 name="Line 35"/>
            <p:cNvSpPr>
              <a:spLocks noChangeShapeType="1"/>
            </p:cNvSpPr>
            <p:nvPr/>
          </p:nvSpPr>
          <p:spPr bwMode="auto">
            <a:xfrm flipV="1">
              <a:off x="3538"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25" name="Group 36"/>
          <p:cNvGrpSpPr>
            <a:grpSpLocks/>
          </p:cNvGrpSpPr>
          <p:nvPr/>
        </p:nvGrpSpPr>
        <p:grpSpPr bwMode="auto">
          <a:xfrm>
            <a:off x="7624962" y="2468562"/>
            <a:ext cx="566737" cy="450850"/>
            <a:chOff x="3362" y="3693"/>
            <a:chExt cx="357" cy="284"/>
          </a:xfrm>
        </p:grpSpPr>
        <p:grpSp>
          <p:nvGrpSpPr>
            <p:cNvPr id="26" name="Group 37"/>
            <p:cNvGrpSpPr>
              <a:grpSpLocks/>
            </p:cNvGrpSpPr>
            <p:nvPr/>
          </p:nvGrpSpPr>
          <p:grpSpPr bwMode="auto">
            <a:xfrm>
              <a:off x="3362" y="3693"/>
              <a:ext cx="357" cy="284"/>
              <a:chOff x="3314" y="3693"/>
              <a:chExt cx="357" cy="284"/>
            </a:xfrm>
          </p:grpSpPr>
          <p:sp>
            <p:nvSpPr>
              <p:cNvPr id="29" name="Line 38"/>
              <p:cNvSpPr>
                <a:spLocks noChangeShapeType="1"/>
              </p:cNvSpPr>
              <p:nvPr/>
            </p:nvSpPr>
            <p:spPr bwMode="auto">
              <a:xfrm flipH="1" flipV="1">
                <a:off x="3494" y="3693"/>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0" name="Line 39"/>
              <p:cNvSpPr>
                <a:spLocks noChangeShapeType="1"/>
              </p:cNvSpPr>
              <p:nvPr/>
            </p:nvSpPr>
            <p:spPr bwMode="auto">
              <a:xfrm flipH="1">
                <a:off x="3314"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1" name="Line 40"/>
              <p:cNvSpPr>
                <a:spLocks noChangeShapeType="1"/>
              </p:cNvSpPr>
              <p:nvPr/>
            </p:nvSpPr>
            <p:spPr bwMode="auto">
              <a:xfrm>
                <a:off x="3490"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27" name="Line 41"/>
            <p:cNvSpPr>
              <a:spLocks noChangeShapeType="1"/>
            </p:cNvSpPr>
            <p:nvPr/>
          </p:nvSpPr>
          <p:spPr bwMode="auto">
            <a:xfrm flipH="1" flipV="1">
              <a:off x="3362"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 name="Line 42"/>
            <p:cNvSpPr>
              <a:spLocks noChangeShapeType="1"/>
            </p:cNvSpPr>
            <p:nvPr/>
          </p:nvSpPr>
          <p:spPr bwMode="auto">
            <a:xfrm flipV="1">
              <a:off x="3538"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2" name="Group 43"/>
          <p:cNvGrpSpPr>
            <a:grpSpLocks/>
          </p:cNvGrpSpPr>
          <p:nvPr/>
        </p:nvGrpSpPr>
        <p:grpSpPr bwMode="auto">
          <a:xfrm flipV="1">
            <a:off x="7623374" y="5267325"/>
            <a:ext cx="555625" cy="450850"/>
            <a:chOff x="4529" y="978"/>
            <a:chExt cx="350" cy="284"/>
          </a:xfrm>
        </p:grpSpPr>
        <p:sp>
          <p:nvSpPr>
            <p:cNvPr id="33" name="Line 44"/>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 name="Line 45"/>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 name="Line 46"/>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6" name="Text Box 48"/>
          <p:cNvSpPr txBox="1">
            <a:spLocks noChangeArrowheads="1"/>
          </p:cNvSpPr>
          <p:nvPr/>
        </p:nvSpPr>
        <p:spPr bwMode="auto">
          <a:xfrm>
            <a:off x="6793112" y="1162050"/>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LossType.ttx</a:t>
            </a:r>
            <a:endParaRPr lang="en-US" b="0"/>
          </a:p>
        </p:txBody>
      </p:sp>
      <p:sp>
        <p:nvSpPr>
          <p:cNvPr id="37" name="Text Box 49"/>
          <p:cNvSpPr txBox="1">
            <a:spLocks noChangeArrowheads="1"/>
          </p:cNvSpPr>
          <p:nvPr/>
        </p:nvSpPr>
        <p:spPr bwMode="auto">
          <a:xfrm>
            <a:off x="6793112" y="2093912"/>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LOBCode.ttx</a:t>
            </a:r>
            <a:endParaRPr lang="en-US" b="0"/>
          </a:p>
        </p:txBody>
      </p:sp>
      <p:sp>
        <p:nvSpPr>
          <p:cNvPr id="38" name="Text Box 50"/>
          <p:cNvSpPr txBox="1">
            <a:spLocks noChangeArrowheads="1"/>
          </p:cNvSpPr>
          <p:nvPr/>
        </p:nvSpPr>
        <p:spPr bwMode="auto">
          <a:xfrm>
            <a:off x="6794699" y="302577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PolicyType.ttx</a:t>
            </a:r>
            <a:endParaRPr lang="en-US" b="0"/>
          </a:p>
        </p:txBody>
      </p:sp>
      <p:sp>
        <p:nvSpPr>
          <p:cNvPr id="39" name="Text Box 51"/>
          <p:cNvSpPr txBox="1">
            <a:spLocks noChangeArrowheads="1"/>
          </p:cNvSpPr>
          <p:nvPr/>
        </p:nvSpPr>
        <p:spPr bwMode="auto">
          <a:xfrm>
            <a:off x="6794699" y="395922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CoverageType.ttx</a:t>
            </a:r>
            <a:endParaRPr lang="en-US" b="0"/>
          </a:p>
        </p:txBody>
      </p:sp>
      <p:sp>
        <p:nvSpPr>
          <p:cNvPr id="40" name="Text Box 52"/>
          <p:cNvSpPr txBox="1">
            <a:spLocks noChangeArrowheads="1"/>
          </p:cNvSpPr>
          <p:nvPr/>
        </p:nvSpPr>
        <p:spPr bwMode="auto">
          <a:xfrm>
            <a:off x="6705248" y="4826767"/>
            <a:ext cx="24006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CoverageSubtype.ttx</a:t>
            </a:r>
            <a:endParaRPr lang="en-US" b="0"/>
          </a:p>
        </p:txBody>
      </p:sp>
      <p:sp>
        <p:nvSpPr>
          <p:cNvPr id="41" name="Text Box 53"/>
          <p:cNvSpPr txBox="1">
            <a:spLocks noChangeArrowheads="1"/>
          </p:cNvSpPr>
          <p:nvPr/>
        </p:nvSpPr>
        <p:spPr bwMode="auto">
          <a:xfrm>
            <a:off x="6793112" y="5824537"/>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ExposureType.ttx</a:t>
            </a:r>
            <a:endParaRPr lang="en-US" b="0"/>
          </a:p>
        </p:txBody>
      </p:sp>
      <p:pic>
        <p:nvPicPr>
          <p:cNvPr id="52"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396" y="1074737"/>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584" y="2022801"/>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2938462"/>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3897312"/>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4826767"/>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5737225"/>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1117270"/>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2065334"/>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2980995"/>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3939845"/>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 descr="typelist - extend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681" y="5779758"/>
            <a:ext cx="397668"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8"/>
          <p:cNvSpPr>
            <a:spLocks noChangeArrowheads="1"/>
          </p:cNvSpPr>
          <p:nvPr/>
        </p:nvSpPr>
        <p:spPr bwMode="auto">
          <a:xfrm>
            <a:off x="1299218" y="4644813"/>
            <a:ext cx="1189982" cy="320774"/>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Tree>
    <p:extLst>
      <p:ext uri="{BB962C8B-B14F-4D97-AF65-F5344CB8AC3E}">
        <p14:creationId xmlns:p14="http://schemas.microsoft.com/office/powerpoint/2010/main" val="34618277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Lesson outline</a:t>
            </a:r>
          </a:p>
        </p:txBody>
      </p:sp>
      <p:sp>
        <p:nvSpPr>
          <p:cNvPr id="6147" name="Rectangle 3"/>
          <p:cNvSpPr>
            <a:spLocks noGrp="1" noChangeArrowheads="1"/>
          </p:cNvSpPr>
          <p:nvPr>
            <p:ph idx="1"/>
          </p:nvPr>
        </p:nvSpPr>
        <p:spPr/>
        <p:txBody>
          <a:bodyPr/>
          <a:lstStyle/>
          <a:p>
            <a:pPr>
              <a:lnSpc>
                <a:spcPct val="150000"/>
              </a:lnSpc>
              <a:buFont typeface="Arial" charset="0"/>
              <a:buChar char="•"/>
            </a:pPr>
            <a:r>
              <a:rPr lang="en-US" sz="2800"/>
              <a:t>Line of business model</a:t>
            </a:r>
          </a:p>
          <a:p>
            <a:pPr>
              <a:lnSpc>
                <a:spcPct val="150000"/>
              </a:lnSpc>
              <a:buFont typeface="Arial" charset="0"/>
              <a:buChar char="•"/>
            </a:pPr>
            <a:r>
              <a:rPr lang="en-US" sz="2800">
                <a:solidFill>
                  <a:srgbClr val="C0C0C0"/>
                </a:solidFill>
              </a:rPr>
              <a:t>The LOB typelists</a:t>
            </a:r>
          </a:p>
          <a:p>
            <a:pPr>
              <a:lnSpc>
                <a:spcPct val="150000"/>
              </a:lnSpc>
              <a:buFont typeface="Arial" charset="0"/>
              <a:buChar char="•"/>
            </a:pPr>
            <a:r>
              <a:rPr lang="en-US" sz="2800">
                <a:solidFill>
                  <a:srgbClr val="C0C0C0"/>
                </a:solidFill>
              </a:rPr>
              <a:t>LOB model configuration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47145" y="863600"/>
            <a:ext cx="4281911" cy="5699522"/>
          </a:xfrm>
          <a:prstGeom prst="rect">
            <a:avLst/>
          </a:prstGeom>
        </p:spPr>
      </p:pic>
      <p:pic>
        <p:nvPicPr>
          <p:cNvPr id="2" name="Picture 1"/>
          <p:cNvPicPr>
            <a:picLocks noChangeAspect="1"/>
          </p:cNvPicPr>
          <p:nvPr/>
        </p:nvPicPr>
        <p:blipFill>
          <a:blip r:embed="rId4"/>
          <a:stretch>
            <a:fillRect/>
          </a:stretch>
        </p:blipFill>
        <p:spPr>
          <a:xfrm>
            <a:off x="274329" y="2341753"/>
            <a:ext cx="3495031" cy="2314575"/>
          </a:xfrm>
          <a:prstGeom prst="rect">
            <a:avLst/>
          </a:prstGeom>
        </p:spPr>
      </p:pic>
      <p:pic>
        <p:nvPicPr>
          <p:cNvPr id="2050" name="Picture 2" descr="C:\Users\trhoades\AppData\Local\Temp\SNAGHTMLdab9c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579" y="563818"/>
            <a:ext cx="1901670" cy="1647378"/>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2"/>
          <p:cNvSpPr>
            <a:spLocks noGrp="1" noChangeArrowheads="1"/>
          </p:cNvSpPr>
          <p:nvPr>
            <p:ph type="title"/>
          </p:nvPr>
        </p:nvSpPr>
        <p:spPr/>
        <p:txBody>
          <a:bodyPr/>
          <a:lstStyle/>
          <a:p>
            <a:pPr eaLnBrk="1" hangingPunct="1"/>
            <a:r>
              <a:rPr lang="en-US"/>
              <a:t>Selecting a LOB typelist</a:t>
            </a:r>
          </a:p>
        </p:txBody>
      </p:sp>
      <p:sp>
        <p:nvSpPr>
          <p:cNvPr id="30725" name="Rectangle 3"/>
          <p:cNvSpPr>
            <a:spLocks noGrp="1" noChangeArrowheads="1"/>
          </p:cNvSpPr>
          <p:nvPr>
            <p:ph idx="1"/>
          </p:nvPr>
        </p:nvSpPr>
        <p:spPr>
          <a:xfrm>
            <a:off x="274329" y="4846637"/>
            <a:ext cx="4440176" cy="1038225"/>
          </a:xfrm>
        </p:spPr>
        <p:txBody>
          <a:bodyPr/>
          <a:lstStyle/>
          <a:p>
            <a:pPr>
              <a:buFont typeface="Arial" charset="0"/>
              <a:buChar char="•"/>
            </a:pPr>
            <a:r>
              <a:rPr lang="en-US"/>
              <a:t>When you select a LOB typelist, its </a:t>
            </a:r>
            <a:r>
              <a:rPr lang="en-US" err="1"/>
              <a:t>typecodes</a:t>
            </a:r>
            <a:r>
              <a:rPr lang="en-US"/>
              <a:t> are displayed and parent/child node navigation is available</a:t>
            </a:r>
          </a:p>
        </p:txBody>
      </p:sp>
      <p:sp>
        <p:nvSpPr>
          <p:cNvPr id="30726" name="Text Box 6"/>
          <p:cNvSpPr txBox="1">
            <a:spLocks noChangeArrowheads="1"/>
          </p:cNvSpPr>
          <p:nvPr/>
        </p:nvSpPr>
        <p:spPr bwMode="auto">
          <a:xfrm>
            <a:off x="6103918" y="235624"/>
            <a:ext cx="26307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Loss type </a:t>
            </a:r>
            <a:r>
              <a:rPr lang="en-US" err="1"/>
              <a:t>typecodes</a:t>
            </a:r>
            <a:r>
              <a:rPr lang="en-US"/>
              <a:t> expanded to show child LOB codes</a:t>
            </a:r>
          </a:p>
        </p:txBody>
      </p:sp>
      <p:sp>
        <p:nvSpPr>
          <p:cNvPr id="30727" name="Line 7"/>
          <p:cNvSpPr>
            <a:spLocks noChangeShapeType="1"/>
          </p:cNvSpPr>
          <p:nvPr/>
        </p:nvSpPr>
        <p:spPr bwMode="auto">
          <a:xfrm>
            <a:off x="6528729" y="1158954"/>
            <a:ext cx="1587" cy="8239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0728" name="Text Box 8"/>
          <p:cNvSpPr txBox="1">
            <a:spLocks noChangeArrowheads="1"/>
          </p:cNvSpPr>
          <p:nvPr/>
        </p:nvSpPr>
        <p:spPr bwMode="auto">
          <a:xfrm>
            <a:off x="3527425" y="3177580"/>
            <a:ext cx="1282081"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Loss types</a:t>
            </a:r>
            <a:br>
              <a:rPr lang="en-US"/>
            </a:br>
            <a:r>
              <a:rPr lang="en-US"/>
              <a:t>(with no children showing)</a:t>
            </a:r>
          </a:p>
        </p:txBody>
      </p:sp>
      <p:sp>
        <p:nvSpPr>
          <p:cNvPr id="12" name="Text Box 8"/>
          <p:cNvSpPr txBox="1">
            <a:spLocks noChangeArrowheads="1"/>
          </p:cNvSpPr>
          <p:nvPr/>
        </p:nvSpPr>
        <p:spPr bwMode="auto">
          <a:xfrm>
            <a:off x="2555539" y="743347"/>
            <a:ext cx="1768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Double-click to open</a:t>
            </a:r>
          </a:p>
        </p:txBody>
      </p:sp>
      <p:sp>
        <p:nvSpPr>
          <p:cNvPr id="13" name="Line 9"/>
          <p:cNvSpPr>
            <a:spLocks noChangeShapeType="1"/>
          </p:cNvSpPr>
          <p:nvPr/>
        </p:nvSpPr>
        <p:spPr bwMode="auto">
          <a:xfrm flipH="1">
            <a:off x="1650670" y="1051123"/>
            <a:ext cx="1223159" cy="41572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8" name="AutoShape 16"/>
          <p:cNvSpPr>
            <a:spLocks noChangeArrowheads="1"/>
          </p:cNvSpPr>
          <p:nvPr/>
        </p:nvSpPr>
        <p:spPr bwMode="auto">
          <a:xfrm>
            <a:off x="5158695" y="2182443"/>
            <a:ext cx="3575981" cy="394501"/>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9" name="AutoShape 16"/>
          <p:cNvSpPr>
            <a:spLocks noChangeArrowheads="1"/>
          </p:cNvSpPr>
          <p:nvPr/>
        </p:nvSpPr>
        <p:spPr bwMode="auto">
          <a:xfrm>
            <a:off x="5192346" y="3011718"/>
            <a:ext cx="3542330" cy="883387"/>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0" name="AutoShape 16"/>
          <p:cNvSpPr>
            <a:spLocks noChangeArrowheads="1"/>
          </p:cNvSpPr>
          <p:nvPr/>
        </p:nvSpPr>
        <p:spPr bwMode="auto">
          <a:xfrm>
            <a:off x="5158695" y="4229668"/>
            <a:ext cx="3575980" cy="687389"/>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1" name="AutoShape 16"/>
          <p:cNvSpPr>
            <a:spLocks noChangeArrowheads="1"/>
          </p:cNvSpPr>
          <p:nvPr/>
        </p:nvSpPr>
        <p:spPr bwMode="auto">
          <a:xfrm>
            <a:off x="5102473" y="5406957"/>
            <a:ext cx="3632201" cy="197251"/>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2" name="AutoShape 16"/>
          <p:cNvSpPr>
            <a:spLocks noChangeArrowheads="1"/>
          </p:cNvSpPr>
          <p:nvPr/>
        </p:nvSpPr>
        <p:spPr bwMode="auto">
          <a:xfrm>
            <a:off x="5074363" y="6105067"/>
            <a:ext cx="3660311" cy="197251"/>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30729" name="Line 9"/>
          <p:cNvSpPr>
            <a:spLocks noChangeShapeType="1"/>
          </p:cNvSpPr>
          <p:nvPr/>
        </p:nvSpPr>
        <p:spPr bwMode="auto">
          <a:xfrm flipH="1" flipV="1">
            <a:off x="3312159" y="3895104"/>
            <a:ext cx="356073" cy="16727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998920" y="719137"/>
            <a:ext cx="4537170" cy="5620703"/>
          </a:xfrm>
          <a:prstGeom prst="rect">
            <a:avLst/>
          </a:prstGeom>
        </p:spPr>
      </p:pic>
      <p:sp>
        <p:nvSpPr>
          <p:cNvPr id="2" name="Title 1"/>
          <p:cNvSpPr>
            <a:spLocks noGrp="1"/>
          </p:cNvSpPr>
          <p:nvPr>
            <p:ph type="title"/>
          </p:nvPr>
        </p:nvSpPr>
        <p:spPr/>
        <p:txBody>
          <a:bodyPr/>
          <a:lstStyle/>
          <a:p>
            <a:r>
              <a:rPr lang="en-US"/>
              <a:t>Example parent/child LOB typelist structure</a:t>
            </a:r>
          </a:p>
        </p:txBody>
      </p:sp>
      <p:sp>
        <p:nvSpPr>
          <p:cNvPr id="5" name="Text Box 8"/>
          <p:cNvSpPr txBox="1">
            <a:spLocks noChangeArrowheads="1"/>
          </p:cNvSpPr>
          <p:nvPr/>
        </p:nvSpPr>
        <p:spPr bwMode="auto">
          <a:xfrm>
            <a:off x="6945693" y="929355"/>
            <a:ext cx="1768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WC </a:t>
            </a:r>
            <a:r>
              <a:rPr lang="en-US" err="1"/>
              <a:t>LossType</a:t>
            </a:r>
            <a:r>
              <a:rPr lang="en-US"/>
              <a:t> has one child </a:t>
            </a:r>
            <a:r>
              <a:rPr lang="en-US" err="1"/>
              <a:t>LOBCode</a:t>
            </a:r>
            <a:endParaRPr lang="en-US"/>
          </a:p>
        </p:txBody>
      </p:sp>
      <p:sp>
        <p:nvSpPr>
          <p:cNvPr id="6" name="Line 9"/>
          <p:cNvSpPr>
            <a:spLocks noChangeShapeType="1"/>
          </p:cNvSpPr>
          <p:nvPr/>
        </p:nvSpPr>
        <p:spPr bwMode="auto">
          <a:xfrm flipH="1">
            <a:off x="3033084" y="1596133"/>
            <a:ext cx="4017955" cy="151522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 name="Rectangle 4"/>
          <p:cNvSpPr>
            <a:spLocks noChangeArrowheads="1"/>
          </p:cNvSpPr>
          <p:nvPr/>
        </p:nvSpPr>
        <p:spPr bwMode="auto">
          <a:xfrm>
            <a:off x="6686931" y="2861081"/>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8" name="Rectangle 7"/>
          <p:cNvSpPr>
            <a:spLocks noChangeArrowheads="1"/>
          </p:cNvSpPr>
          <p:nvPr/>
        </p:nvSpPr>
        <p:spPr bwMode="auto">
          <a:xfrm>
            <a:off x="6686931" y="3792944"/>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9" name="Rectangle 10"/>
          <p:cNvSpPr>
            <a:spLocks noChangeArrowheads="1"/>
          </p:cNvSpPr>
          <p:nvPr/>
        </p:nvSpPr>
        <p:spPr bwMode="auto">
          <a:xfrm>
            <a:off x="6688518" y="4724806"/>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grpSp>
        <p:nvGrpSpPr>
          <p:cNvPr id="10" name="Group 21"/>
          <p:cNvGrpSpPr>
            <a:grpSpLocks/>
          </p:cNvGrpSpPr>
          <p:nvPr/>
        </p:nvGrpSpPr>
        <p:grpSpPr bwMode="auto">
          <a:xfrm>
            <a:off x="7555293" y="3337331"/>
            <a:ext cx="555625" cy="450850"/>
            <a:chOff x="4529" y="978"/>
            <a:chExt cx="350" cy="284"/>
          </a:xfrm>
        </p:grpSpPr>
        <p:sp>
          <p:nvSpPr>
            <p:cNvPr id="11" name="Line 22"/>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 name="Line 23"/>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 name="Line 24"/>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4" name="Group 36"/>
          <p:cNvGrpSpPr>
            <a:grpSpLocks/>
          </p:cNvGrpSpPr>
          <p:nvPr/>
        </p:nvGrpSpPr>
        <p:grpSpPr bwMode="auto">
          <a:xfrm>
            <a:off x="7550531" y="4254906"/>
            <a:ext cx="566737" cy="450850"/>
            <a:chOff x="3362" y="3693"/>
            <a:chExt cx="357" cy="284"/>
          </a:xfrm>
        </p:grpSpPr>
        <p:grpSp>
          <p:nvGrpSpPr>
            <p:cNvPr id="15" name="Group 37"/>
            <p:cNvGrpSpPr>
              <a:grpSpLocks/>
            </p:cNvGrpSpPr>
            <p:nvPr/>
          </p:nvGrpSpPr>
          <p:grpSpPr bwMode="auto">
            <a:xfrm>
              <a:off x="3362" y="3693"/>
              <a:ext cx="357" cy="284"/>
              <a:chOff x="3314" y="3693"/>
              <a:chExt cx="357" cy="284"/>
            </a:xfrm>
          </p:grpSpPr>
          <p:sp>
            <p:nvSpPr>
              <p:cNvPr id="18" name="Line 38"/>
              <p:cNvSpPr>
                <a:spLocks noChangeShapeType="1"/>
              </p:cNvSpPr>
              <p:nvPr/>
            </p:nvSpPr>
            <p:spPr bwMode="auto">
              <a:xfrm flipH="1" flipV="1">
                <a:off x="3494" y="3693"/>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 name="Line 39"/>
              <p:cNvSpPr>
                <a:spLocks noChangeShapeType="1"/>
              </p:cNvSpPr>
              <p:nvPr/>
            </p:nvSpPr>
            <p:spPr bwMode="auto">
              <a:xfrm flipH="1">
                <a:off x="3314"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 name="Line 40"/>
              <p:cNvSpPr>
                <a:spLocks noChangeShapeType="1"/>
              </p:cNvSpPr>
              <p:nvPr/>
            </p:nvSpPr>
            <p:spPr bwMode="auto">
              <a:xfrm>
                <a:off x="3490"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6" name="Line 41"/>
            <p:cNvSpPr>
              <a:spLocks noChangeShapeType="1"/>
            </p:cNvSpPr>
            <p:nvPr/>
          </p:nvSpPr>
          <p:spPr bwMode="auto">
            <a:xfrm flipH="1" flipV="1">
              <a:off x="3362"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 name="Line 42"/>
            <p:cNvSpPr>
              <a:spLocks noChangeShapeType="1"/>
            </p:cNvSpPr>
            <p:nvPr/>
          </p:nvSpPr>
          <p:spPr bwMode="auto">
            <a:xfrm flipV="1">
              <a:off x="3538"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21" name="Text Box 48"/>
          <p:cNvSpPr txBox="1">
            <a:spLocks noChangeArrowheads="1"/>
          </p:cNvSpPr>
          <p:nvPr/>
        </p:nvSpPr>
        <p:spPr bwMode="auto">
          <a:xfrm>
            <a:off x="6718681" y="2948394"/>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LossType</a:t>
            </a:r>
            <a:endParaRPr lang="en-US" b="0"/>
          </a:p>
        </p:txBody>
      </p:sp>
      <p:sp>
        <p:nvSpPr>
          <p:cNvPr id="22" name="Text Box 49"/>
          <p:cNvSpPr txBox="1">
            <a:spLocks noChangeArrowheads="1"/>
          </p:cNvSpPr>
          <p:nvPr/>
        </p:nvSpPr>
        <p:spPr bwMode="auto">
          <a:xfrm>
            <a:off x="6718681" y="3880256"/>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t>LOBCode</a:t>
            </a:r>
          </a:p>
        </p:txBody>
      </p:sp>
      <p:sp>
        <p:nvSpPr>
          <p:cNvPr id="23" name="Text Box 50"/>
          <p:cNvSpPr txBox="1">
            <a:spLocks noChangeArrowheads="1"/>
          </p:cNvSpPr>
          <p:nvPr/>
        </p:nvSpPr>
        <p:spPr bwMode="auto">
          <a:xfrm>
            <a:off x="6720268" y="4812119"/>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t>PolicyType</a:t>
            </a:r>
          </a:p>
        </p:txBody>
      </p:sp>
      <p:sp>
        <p:nvSpPr>
          <p:cNvPr id="24" name="Rectangle 13"/>
          <p:cNvSpPr>
            <a:spLocks noChangeArrowheads="1"/>
          </p:cNvSpPr>
          <p:nvPr/>
        </p:nvSpPr>
        <p:spPr bwMode="auto">
          <a:xfrm>
            <a:off x="6688518" y="5658256"/>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grpSp>
        <p:nvGrpSpPr>
          <p:cNvPr id="25" name="Group 29"/>
          <p:cNvGrpSpPr>
            <a:grpSpLocks/>
          </p:cNvGrpSpPr>
          <p:nvPr/>
        </p:nvGrpSpPr>
        <p:grpSpPr bwMode="auto">
          <a:xfrm>
            <a:off x="7550531" y="5191531"/>
            <a:ext cx="566737" cy="450850"/>
            <a:chOff x="3362" y="3693"/>
            <a:chExt cx="357" cy="284"/>
          </a:xfrm>
        </p:grpSpPr>
        <p:grpSp>
          <p:nvGrpSpPr>
            <p:cNvPr id="26" name="Group 30"/>
            <p:cNvGrpSpPr>
              <a:grpSpLocks/>
            </p:cNvGrpSpPr>
            <p:nvPr/>
          </p:nvGrpSpPr>
          <p:grpSpPr bwMode="auto">
            <a:xfrm>
              <a:off x="3362" y="3693"/>
              <a:ext cx="357" cy="284"/>
              <a:chOff x="3314" y="3693"/>
              <a:chExt cx="357" cy="284"/>
            </a:xfrm>
          </p:grpSpPr>
          <p:sp>
            <p:nvSpPr>
              <p:cNvPr id="29" name="Line 31"/>
              <p:cNvSpPr>
                <a:spLocks noChangeShapeType="1"/>
              </p:cNvSpPr>
              <p:nvPr/>
            </p:nvSpPr>
            <p:spPr bwMode="auto">
              <a:xfrm flipH="1" flipV="1">
                <a:off x="3494" y="3693"/>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0" name="Line 32"/>
              <p:cNvSpPr>
                <a:spLocks noChangeShapeType="1"/>
              </p:cNvSpPr>
              <p:nvPr/>
            </p:nvSpPr>
            <p:spPr bwMode="auto">
              <a:xfrm flipH="1">
                <a:off x="3314"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1" name="Line 33"/>
              <p:cNvSpPr>
                <a:spLocks noChangeShapeType="1"/>
              </p:cNvSpPr>
              <p:nvPr/>
            </p:nvSpPr>
            <p:spPr bwMode="auto">
              <a:xfrm>
                <a:off x="3490" y="3875"/>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27" name="Line 34"/>
            <p:cNvSpPr>
              <a:spLocks noChangeShapeType="1"/>
            </p:cNvSpPr>
            <p:nvPr/>
          </p:nvSpPr>
          <p:spPr bwMode="auto">
            <a:xfrm flipH="1" flipV="1">
              <a:off x="3362"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 name="Line 35"/>
            <p:cNvSpPr>
              <a:spLocks noChangeShapeType="1"/>
            </p:cNvSpPr>
            <p:nvPr/>
          </p:nvSpPr>
          <p:spPr bwMode="auto">
            <a:xfrm flipV="1">
              <a:off x="3538" y="3693"/>
              <a:ext cx="181" cy="1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2" name="Text Box 51"/>
          <p:cNvSpPr txBox="1">
            <a:spLocks noChangeArrowheads="1"/>
          </p:cNvSpPr>
          <p:nvPr/>
        </p:nvSpPr>
        <p:spPr bwMode="auto">
          <a:xfrm>
            <a:off x="6720268" y="5745569"/>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CoverageType</a:t>
            </a:r>
            <a:endParaRPr lang="en-US" b="0"/>
          </a:p>
        </p:txBody>
      </p:sp>
      <p:sp>
        <p:nvSpPr>
          <p:cNvPr id="33" name="Text Box 8"/>
          <p:cNvSpPr txBox="1">
            <a:spLocks noChangeArrowheads="1"/>
          </p:cNvSpPr>
          <p:nvPr/>
        </p:nvSpPr>
        <p:spPr bwMode="auto">
          <a:xfrm>
            <a:off x="330315" y="3223422"/>
            <a:ext cx="1668605"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Children, Parents, Other Categories unique to LOB typelists</a:t>
            </a:r>
          </a:p>
        </p:txBody>
      </p:sp>
      <p:sp>
        <p:nvSpPr>
          <p:cNvPr id="34" name="Line 9"/>
          <p:cNvSpPr>
            <a:spLocks noChangeShapeType="1"/>
          </p:cNvSpPr>
          <p:nvPr/>
        </p:nvSpPr>
        <p:spPr bwMode="auto">
          <a:xfrm>
            <a:off x="1828801" y="4032656"/>
            <a:ext cx="810434" cy="11588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5" name="Line 9"/>
          <p:cNvSpPr>
            <a:spLocks noChangeShapeType="1"/>
          </p:cNvSpPr>
          <p:nvPr/>
        </p:nvSpPr>
        <p:spPr bwMode="auto">
          <a:xfrm flipV="1">
            <a:off x="1828800" y="2894188"/>
            <a:ext cx="524685" cy="113846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6" name="Text Box 8"/>
          <p:cNvSpPr txBox="1">
            <a:spLocks noChangeArrowheads="1"/>
          </p:cNvSpPr>
          <p:nvPr/>
        </p:nvSpPr>
        <p:spPr bwMode="auto">
          <a:xfrm>
            <a:off x="330315" y="5260210"/>
            <a:ext cx="182809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Work only in this tab when configuring LOB</a:t>
            </a:r>
          </a:p>
        </p:txBody>
      </p:sp>
      <p:sp>
        <p:nvSpPr>
          <p:cNvPr id="37" name="Line 9"/>
          <p:cNvSpPr>
            <a:spLocks noChangeShapeType="1"/>
          </p:cNvSpPr>
          <p:nvPr/>
        </p:nvSpPr>
        <p:spPr bwMode="auto">
          <a:xfrm>
            <a:off x="1998921" y="5946386"/>
            <a:ext cx="191239" cy="18811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485" y="959546"/>
            <a:ext cx="103822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215515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7210" y="492125"/>
            <a:ext cx="4794230" cy="5133975"/>
          </a:xfrm>
          <a:prstGeom prst="rect">
            <a:avLst/>
          </a:prstGeom>
        </p:spPr>
      </p:pic>
      <p:sp>
        <p:nvSpPr>
          <p:cNvPr id="14" name="Line 9"/>
          <p:cNvSpPr>
            <a:spLocks noChangeShapeType="1"/>
          </p:cNvSpPr>
          <p:nvPr/>
        </p:nvSpPr>
        <p:spPr bwMode="auto">
          <a:xfrm>
            <a:off x="1715246" y="4848087"/>
            <a:ext cx="1" cy="1598846"/>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6" name="Line 38"/>
          <p:cNvSpPr>
            <a:spLocks noChangeShapeType="1"/>
          </p:cNvSpPr>
          <p:nvPr/>
        </p:nvSpPr>
        <p:spPr bwMode="auto">
          <a:xfrm flipH="1">
            <a:off x="1715248" y="5344974"/>
            <a:ext cx="803275"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2770" name="Rectangle 2"/>
          <p:cNvSpPr>
            <a:spLocks noGrp="1" noChangeArrowheads="1"/>
          </p:cNvSpPr>
          <p:nvPr>
            <p:ph type="title"/>
          </p:nvPr>
        </p:nvSpPr>
        <p:spPr/>
        <p:txBody>
          <a:bodyPr/>
          <a:lstStyle/>
          <a:p>
            <a:pPr eaLnBrk="1" hangingPunct="1"/>
            <a:r>
              <a:rPr lang="en-US"/>
              <a:t>Children and parent codes</a:t>
            </a:r>
          </a:p>
        </p:txBody>
      </p:sp>
      <p:sp>
        <p:nvSpPr>
          <p:cNvPr id="32771" name="Rectangle 5"/>
          <p:cNvSpPr>
            <a:spLocks noGrp="1" noChangeArrowheads="1"/>
          </p:cNvSpPr>
          <p:nvPr>
            <p:ph idx="1"/>
          </p:nvPr>
        </p:nvSpPr>
        <p:spPr>
          <a:xfrm>
            <a:off x="5665788" y="920750"/>
            <a:ext cx="3171825" cy="2324100"/>
          </a:xfrm>
        </p:spPr>
        <p:txBody>
          <a:bodyPr/>
          <a:lstStyle/>
          <a:p>
            <a:pPr>
              <a:buFont typeface="Arial" charset="0"/>
              <a:buChar char="•"/>
            </a:pPr>
            <a:r>
              <a:rPr lang="en-US"/>
              <a:t>For given code, you can:</a:t>
            </a:r>
          </a:p>
          <a:p>
            <a:pPr lvl="1"/>
            <a:r>
              <a:rPr lang="en-US"/>
              <a:t>View and edit associations to child codes</a:t>
            </a:r>
          </a:p>
          <a:p>
            <a:pPr lvl="1"/>
            <a:r>
              <a:rPr lang="en-US"/>
              <a:t>View associations to parent codes</a:t>
            </a:r>
          </a:p>
        </p:txBody>
      </p:sp>
      <p:sp>
        <p:nvSpPr>
          <p:cNvPr id="32774" name="Rounded Rectangle 7"/>
          <p:cNvSpPr>
            <a:spLocks noChangeArrowheads="1"/>
          </p:cNvSpPr>
          <p:nvPr/>
        </p:nvSpPr>
        <p:spPr bwMode="auto">
          <a:xfrm>
            <a:off x="495300" y="3305443"/>
            <a:ext cx="4015740" cy="323850"/>
          </a:xfrm>
          <a:prstGeom prst="roundRect">
            <a:avLst>
              <a:gd name="adj" fmla="val 16667"/>
            </a:avLst>
          </a:prstGeom>
          <a:noFill/>
          <a:ln w="19050" algn="ctr">
            <a:solidFill>
              <a:srgbClr val="D3394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4552" y="4755375"/>
            <a:ext cx="5549814" cy="1358346"/>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1" name="Arc 39"/>
          <p:cNvSpPr>
            <a:spLocks/>
          </p:cNvSpPr>
          <p:nvPr/>
        </p:nvSpPr>
        <p:spPr bwMode="auto">
          <a:xfrm rot="17669133" flipH="1">
            <a:off x="2165823" y="2753748"/>
            <a:ext cx="127829" cy="2904204"/>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round/>
            <a:headEnd/>
            <a:tailEnd type="triangle"/>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pic>
        <p:nvPicPr>
          <p:cNvPr id="8"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946" y="4553635"/>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865" y="5232808"/>
            <a:ext cx="461226" cy="278201"/>
          </a:xfrm>
          <a:prstGeom prst="rect">
            <a:avLst/>
          </a:prstGeom>
          <a:noFill/>
          <a:extLst>
            <a:ext uri="{909E8E84-426E-40DD-AFC4-6F175D3DCCD1}">
              <a14:hiddenFill xmlns:a14="http://schemas.microsoft.com/office/drawing/2010/main">
                <a:solidFill>
                  <a:srgbClr val="FFFFFF"/>
                </a:solidFill>
              </a14:hiddenFill>
            </a:ext>
          </a:extLst>
        </p:spPr>
      </p:pic>
      <p:sp>
        <p:nvSpPr>
          <p:cNvPr id="15" name="Line 13"/>
          <p:cNvSpPr>
            <a:spLocks noChangeShapeType="1"/>
          </p:cNvSpPr>
          <p:nvPr/>
        </p:nvSpPr>
        <p:spPr bwMode="auto">
          <a:xfrm flipH="1">
            <a:off x="1715248" y="5737251"/>
            <a:ext cx="790575"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 name="Line 13"/>
          <p:cNvSpPr>
            <a:spLocks noChangeShapeType="1"/>
          </p:cNvSpPr>
          <p:nvPr/>
        </p:nvSpPr>
        <p:spPr bwMode="auto">
          <a:xfrm flipH="1">
            <a:off x="1715247" y="6104526"/>
            <a:ext cx="790575"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pic>
        <p:nvPicPr>
          <p:cNvPr id="21"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865" y="5610026"/>
            <a:ext cx="461226" cy="2782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865" y="5983748"/>
            <a:ext cx="461226" cy="278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66303" y="5983748"/>
            <a:ext cx="479037" cy="584775"/>
          </a:xfrm>
          <a:prstGeom prst="rect">
            <a:avLst/>
          </a:prstGeom>
          <a:noFill/>
        </p:spPr>
        <p:txBody>
          <a:bodyPr wrap="square" rtlCol="0">
            <a:spAutoFit/>
          </a:bodyPr>
          <a:lstStyle/>
          <a:p>
            <a:r>
              <a:rPr lang="en-US" sz="3200">
                <a:solidFill>
                  <a:schemeClr val="bg1"/>
                </a:solidFill>
                <a:latin typeface="Courier New" pitchFamily="49" charset="0"/>
                <a:cs typeface="Courier New" pitchFamily="49" charset="0"/>
              </a:rPr>
              <a:t>…</a:t>
            </a:r>
          </a:p>
        </p:txBody>
      </p:sp>
      <p:sp>
        <p:nvSpPr>
          <p:cNvPr id="23" name="Line 13"/>
          <p:cNvSpPr>
            <a:spLocks noChangeShapeType="1"/>
          </p:cNvSpPr>
          <p:nvPr/>
        </p:nvSpPr>
        <p:spPr bwMode="auto">
          <a:xfrm flipH="1">
            <a:off x="1715248" y="6435056"/>
            <a:ext cx="571619"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495300" y="111125"/>
            <a:ext cx="2762250" cy="528638"/>
          </a:xfrm>
        </p:spPr>
        <p:txBody>
          <a:bodyPr/>
          <a:lstStyle/>
          <a:p>
            <a:pPr eaLnBrk="1" hangingPunct="1"/>
            <a:r>
              <a:rPr lang="en-US"/>
              <a:t>Category</a:t>
            </a:r>
          </a:p>
        </p:txBody>
      </p:sp>
      <p:sp>
        <p:nvSpPr>
          <p:cNvPr id="33796" name="Rectangle 3"/>
          <p:cNvSpPr>
            <a:spLocks noGrp="1" noChangeArrowheads="1"/>
          </p:cNvSpPr>
          <p:nvPr>
            <p:ph idx="1"/>
          </p:nvPr>
        </p:nvSpPr>
        <p:spPr>
          <a:xfrm>
            <a:off x="519113" y="917575"/>
            <a:ext cx="2654300" cy="3859213"/>
          </a:xfrm>
        </p:spPr>
        <p:txBody>
          <a:bodyPr/>
          <a:lstStyle/>
          <a:p>
            <a:pPr>
              <a:buFont typeface="Arial" charset="0"/>
              <a:buChar char="•"/>
            </a:pPr>
            <a:r>
              <a:rPr lang="en-US"/>
              <a:t>Each code has an additional folder node for configuring other categories (associations to non-LOB typelists)</a:t>
            </a:r>
          </a:p>
        </p:txBody>
      </p:sp>
      <p:sp>
        <p:nvSpPr>
          <p:cNvPr id="33797" name="Rectangle 5"/>
          <p:cNvSpPr>
            <a:spLocks noChangeArrowheads="1"/>
          </p:cNvSpPr>
          <p:nvPr/>
        </p:nvSpPr>
        <p:spPr bwMode="auto">
          <a:xfrm>
            <a:off x="750888" y="5330825"/>
            <a:ext cx="5303837" cy="1108075"/>
          </a:xfrm>
          <a:prstGeom prst="rect">
            <a:avLst/>
          </a:prstGeom>
          <a:solidFill>
            <a:schemeClr val="tx1"/>
          </a:solidFill>
          <a:ln w="12700" algn="ctr">
            <a:solidFill>
              <a:schemeClr val="bg1"/>
            </a:solidFill>
            <a:miter lim="800000"/>
            <a:headEnd/>
            <a:tailEnd/>
          </a:ln>
        </p:spPr>
        <p:txBody>
          <a:bodyPr lIns="0" tIns="0" rIns="0" bIns="0" anchor="ctr"/>
          <a:lstStyle/>
          <a:p>
            <a:endParaRPr lang="en-US"/>
          </a:p>
        </p:txBody>
      </p:sp>
      <p:sp>
        <p:nvSpPr>
          <p:cNvPr id="33798" name="Rectangle 6"/>
          <p:cNvSpPr>
            <a:spLocks noChangeArrowheads="1"/>
          </p:cNvSpPr>
          <p:nvPr/>
        </p:nvSpPr>
        <p:spPr bwMode="auto">
          <a:xfrm>
            <a:off x="841375" y="5641975"/>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3799" name="Text Box 7"/>
          <p:cNvSpPr txBox="1">
            <a:spLocks noChangeArrowheads="1"/>
          </p:cNvSpPr>
          <p:nvPr/>
        </p:nvSpPr>
        <p:spPr bwMode="auto">
          <a:xfrm>
            <a:off x="873125" y="5710238"/>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PolicyType</a:t>
            </a:r>
          </a:p>
        </p:txBody>
      </p:sp>
      <p:sp>
        <p:nvSpPr>
          <p:cNvPr id="33800" name="Rectangle 8"/>
          <p:cNvSpPr>
            <a:spLocks noChangeArrowheads="1"/>
          </p:cNvSpPr>
          <p:nvPr/>
        </p:nvSpPr>
        <p:spPr bwMode="auto">
          <a:xfrm>
            <a:off x="3652838" y="5429250"/>
            <a:ext cx="2292350" cy="914400"/>
          </a:xfrm>
          <a:prstGeom prst="rect">
            <a:avLst/>
          </a:prstGeom>
          <a:solidFill>
            <a:schemeClr val="tx1"/>
          </a:solidFill>
          <a:ln w="28575" algn="ctr">
            <a:solidFill>
              <a:schemeClr val="bg1"/>
            </a:solidFill>
            <a:miter lim="800000"/>
            <a:headEnd/>
            <a:tailEnd/>
          </a:ln>
        </p:spPr>
        <p:txBody>
          <a:bodyPr lIns="0" tIns="0" rIns="0" bIns="0" anchor="ctr"/>
          <a:lstStyle/>
          <a:p>
            <a:endParaRPr lang="en-US"/>
          </a:p>
        </p:txBody>
      </p:sp>
      <p:sp>
        <p:nvSpPr>
          <p:cNvPr id="33801" name="Text Box 9"/>
          <p:cNvSpPr txBox="1">
            <a:spLocks noChangeArrowheads="1"/>
          </p:cNvSpPr>
          <p:nvPr/>
        </p:nvSpPr>
        <p:spPr bwMode="auto">
          <a:xfrm>
            <a:off x="3684588" y="5456238"/>
            <a:ext cx="2228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b="0">
                <a:solidFill>
                  <a:schemeClr val="bg1"/>
                </a:solidFill>
              </a:rPr>
              <a:t>InternalPolicyType</a:t>
            </a:r>
            <a:br>
              <a:rPr lang="en-US" sz="1800" b="0">
                <a:solidFill>
                  <a:schemeClr val="bg1"/>
                </a:solidFill>
              </a:rPr>
            </a:br>
            <a:r>
              <a:rPr lang="en-US" sz="1800" b="0">
                <a:solidFill>
                  <a:schemeClr val="bg1"/>
                </a:solidFill>
              </a:rPr>
              <a:t>PolicyTab</a:t>
            </a:r>
            <a:br>
              <a:rPr lang="en-US" sz="1800" b="0">
                <a:solidFill>
                  <a:schemeClr val="bg1"/>
                </a:solidFill>
              </a:rPr>
            </a:br>
            <a:r>
              <a:rPr lang="en-US" sz="1800" b="0">
                <a:solidFill>
                  <a:schemeClr val="bg1"/>
                </a:solidFill>
              </a:rPr>
              <a:t>SourceSystem</a:t>
            </a:r>
          </a:p>
        </p:txBody>
      </p:sp>
      <p:sp>
        <p:nvSpPr>
          <p:cNvPr id="33802" name="Line 10"/>
          <p:cNvSpPr>
            <a:spLocks noChangeShapeType="1"/>
          </p:cNvSpPr>
          <p:nvPr/>
        </p:nvSpPr>
        <p:spPr bwMode="auto">
          <a:xfrm>
            <a:off x="3167063" y="5870575"/>
            <a:ext cx="465137"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pic>
        <p:nvPicPr>
          <p:cNvPr id="2" name="Picture 1"/>
          <p:cNvPicPr>
            <a:picLocks noChangeAspect="1"/>
          </p:cNvPicPr>
          <p:nvPr/>
        </p:nvPicPr>
        <p:blipFill>
          <a:blip r:embed="rId3"/>
          <a:stretch>
            <a:fillRect/>
          </a:stretch>
        </p:blipFill>
        <p:spPr>
          <a:xfrm>
            <a:off x="3545841" y="196057"/>
            <a:ext cx="4937760" cy="507761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3173987"/>
            <a:ext cx="1333500" cy="1362075"/>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850" y="3154937"/>
            <a:ext cx="1343025" cy="1381125"/>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36867" name="Rectangle 2"/>
          <p:cNvSpPr>
            <a:spLocks noGrp="1" noChangeArrowheads="1"/>
          </p:cNvSpPr>
          <p:nvPr>
            <p:ph type="title"/>
          </p:nvPr>
        </p:nvSpPr>
        <p:spPr/>
        <p:txBody>
          <a:bodyPr/>
          <a:lstStyle/>
          <a:p>
            <a:pPr eaLnBrk="1" hangingPunct="1"/>
            <a:r>
              <a:rPr lang="en-US"/>
              <a:t>Removing codes from LOB model</a:t>
            </a:r>
          </a:p>
        </p:txBody>
      </p:sp>
      <p:sp>
        <p:nvSpPr>
          <p:cNvPr id="36868" name="Text Box 4"/>
          <p:cNvSpPr txBox="1">
            <a:spLocks noChangeArrowheads="1"/>
          </p:cNvSpPr>
          <p:nvPr/>
        </p:nvSpPr>
        <p:spPr bwMode="auto">
          <a:xfrm>
            <a:off x="1470025" y="998538"/>
            <a:ext cx="168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solidFill>
                  <a:schemeClr val="bg1"/>
                </a:solidFill>
              </a:rPr>
              <a:t>Active</a:t>
            </a:r>
          </a:p>
        </p:txBody>
      </p:sp>
      <p:pic>
        <p:nvPicPr>
          <p:cNvPr id="36869" name="Picture 10" descr="ComProp DB - unreti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75" y="1430338"/>
            <a:ext cx="2584450" cy="15176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6870" name="AutoShape 15"/>
          <p:cNvSpPr>
            <a:spLocks noChangeArrowheads="1"/>
          </p:cNvSpPr>
          <p:nvPr/>
        </p:nvSpPr>
        <p:spPr bwMode="auto">
          <a:xfrm>
            <a:off x="1339850" y="2239963"/>
            <a:ext cx="2260600" cy="274637"/>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871" name="AutoShape 18"/>
          <p:cNvSpPr>
            <a:spLocks noChangeArrowheads="1"/>
          </p:cNvSpPr>
          <p:nvPr/>
        </p:nvSpPr>
        <p:spPr bwMode="auto">
          <a:xfrm>
            <a:off x="1339849" y="4136066"/>
            <a:ext cx="1343025" cy="152400"/>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36872" name="Text Box 5"/>
          <p:cNvSpPr txBox="1">
            <a:spLocks noChangeArrowheads="1"/>
          </p:cNvSpPr>
          <p:nvPr/>
        </p:nvSpPr>
        <p:spPr bwMode="auto">
          <a:xfrm>
            <a:off x="4116388" y="998538"/>
            <a:ext cx="168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solidFill>
                  <a:schemeClr val="bg1"/>
                </a:solidFill>
              </a:rPr>
              <a:t>Retired</a:t>
            </a:r>
          </a:p>
        </p:txBody>
      </p:sp>
      <p:grpSp>
        <p:nvGrpSpPr>
          <p:cNvPr id="36873" name="Group 32"/>
          <p:cNvGrpSpPr>
            <a:grpSpLocks/>
          </p:cNvGrpSpPr>
          <p:nvPr/>
        </p:nvGrpSpPr>
        <p:grpSpPr bwMode="auto">
          <a:xfrm>
            <a:off x="3665538" y="1430338"/>
            <a:ext cx="2584450" cy="1517650"/>
            <a:chOff x="2159" y="901"/>
            <a:chExt cx="1628" cy="956"/>
          </a:xfrm>
        </p:grpSpPr>
        <p:pic>
          <p:nvPicPr>
            <p:cNvPr id="36897" name="Picture 9" descr="ComProp DB - retir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 y="901"/>
              <a:ext cx="1628" cy="95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6898" name="AutoShape 16"/>
            <p:cNvSpPr>
              <a:spLocks noChangeArrowheads="1"/>
            </p:cNvSpPr>
            <p:nvPr/>
          </p:nvSpPr>
          <p:spPr bwMode="auto">
            <a:xfrm>
              <a:off x="2361" y="1416"/>
              <a:ext cx="1424" cy="173"/>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36874" name="Text Box 6"/>
          <p:cNvSpPr txBox="1">
            <a:spLocks noChangeArrowheads="1"/>
          </p:cNvSpPr>
          <p:nvPr/>
        </p:nvSpPr>
        <p:spPr bwMode="auto">
          <a:xfrm>
            <a:off x="6560288" y="998538"/>
            <a:ext cx="24122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solidFill>
                  <a:schemeClr val="bg1"/>
                </a:solidFill>
              </a:rPr>
              <a:t>Deleted (Removed)</a:t>
            </a:r>
          </a:p>
        </p:txBody>
      </p:sp>
      <p:grpSp>
        <p:nvGrpSpPr>
          <p:cNvPr id="36875" name="Group 26"/>
          <p:cNvGrpSpPr>
            <a:grpSpLocks/>
          </p:cNvGrpSpPr>
          <p:nvPr/>
        </p:nvGrpSpPr>
        <p:grpSpPr bwMode="auto">
          <a:xfrm>
            <a:off x="6348413" y="1430338"/>
            <a:ext cx="2624137" cy="1312862"/>
            <a:chOff x="3927" y="1037"/>
            <a:chExt cx="1653" cy="827"/>
          </a:xfrm>
        </p:grpSpPr>
        <p:pic>
          <p:nvPicPr>
            <p:cNvPr id="36895" name="Picture 8" descr="ComProp DB - dele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7" y="1037"/>
              <a:ext cx="1628" cy="8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6896" name="AutoShape 17"/>
            <p:cNvSpPr>
              <a:spLocks noChangeArrowheads="1"/>
            </p:cNvSpPr>
            <p:nvPr/>
          </p:nvSpPr>
          <p:spPr bwMode="auto">
            <a:xfrm>
              <a:off x="4156" y="1544"/>
              <a:ext cx="1424" cy="41"/>
            </a:xfrm>
            <a:prstGeom prst="roundRect">
              <a:avLst>
                <a:gd name="adj" fmla="val 16667"/>
              </a:avLst>
            </a:prstGeom>
            <a:noFill/>
            <a:ln w="1270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grpSp>
      <p:sp>
        <p:nvSpPr>
          <p:cNvPr id="36876" name="Text Box 34"/>
          <p:cNvSpPr txBox="1">
            <a:spLocks noChangeArrowheads="1"/>
          </p:cNvSpPr>
          <p:nvPr/>
        </p:nvSpPr>
        <p:spPr bwMode="auto">
          <a:xfrm rot="-5400000">
            <a:off x="-141287" y="3570287"/>
            <a:ext cx="1682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a:solidFill>
                  <a:schemeClr val="bg1"/>
                </a:solidFill>
              </a:rPr>
              <a:t>New</a:t>
            </a:r>
            <a:br>
              <a:rPr lang="en-US" sz="1800">
                <a:solidFill>
                  <a:schemeClr val="bg1"/>
                </a:solidFill>
              </a:rPr>
            </a:br>
            <a:r>
              <a:rPr lang="en-US" sz="1800">
                <a:solidFill>
                  <a:schemeClr val="bg1"/>
                </a:solidFill>
              </a:rPr>
              <a:t>Objects</a:t>
            </a:r>
          </a:p>
        </p:txBody>
      </p:sp>
      <p:sp>
        <p:nvSpPr>
          <p:cNvPr id="36877" name="Text Box 35"/>
          <p:cNvSpPr txBox="1">
            <a:spLocks noChangeArrowheads="1"/>
          </p:cNvSpPr>
          <p:nvPr/>
        </p:nvSpPr>
        <p:spPr bwMode="auto">
          <a:xfrm rot="-5400000">
            <a:off x="-115887" y="2030413"/>
            <a:ext cx="1684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a:solidFill>
                  <a:schemeClr val="bg1"/>
                </a:solidFill>
              </a:rPr>
              <a:t>Database</a:t>
            </a:r>
          </a:p>
        </p:txBody>
      </p:sp>
      <p:sp>
        <p:nvSpPr>
          <p:cNvPr id="36878" name="Text Box 37"/>
          <p:cNvSpPr txBox="1">
            <a:spLocks noChangeArrowheads="1"/>
          </p:cNvSpPr>
          <p:nvPr/>
        </p:nvSpPr>
        <p:spPr bwMode="auto">
          <a:xfrm rot="-5400000">
            <a:off x="-141287" y="5195887"/>
            <a:ext cx="1682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a:solidFill>
                  <a:schemeClr val="bg1"/>
                </a:solidFill>
              </a:rPr>
              <a:t>Existing</a:t>
            </a:r>
            <a:br>
              <a:rPr lang="en-US" sz="1800">
                <a:solidFill>
                  <a:schemeClr val="bg1"/>
                </a:solidFill>
              </a:rPr>
            </a:br>
            <a:r>
              <a:rPr lang="en-US" sz="1800">
                <a:solidFill>
                  <a:schemeClr val="bg1"/>
                </a:solidFill>
              </a:rPr>
              <a:t>Objects</a:t>
            </a:r>
          </a:p>
        </p:txBody>
      </p:sp>
      <p:sp>
        <p:nvSpPr>
          <p:cNvPr id="36879" name="Line 38"/>
          <p:cNvSpPr>
            <a:spLocks noChangeShapeType="1"/>
          </p:cNvSpPr>
          <p:nvPr/>
        </p:nvSpPr>
        <p:spPr bwMode="auto">
          <a:xfrm>
            <a:off x="430213" y="3055938"/>
            <a:ext cx="85947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6880" name="Line 39"/>
          <p:cNvSpPr>
            <a:spLocks noChangeShapeType="1"/>
          </p:cNvSpPr>
          <p:nvPr/>
        </p:nvSpPr>
        <p:spPr bwMode="auto">
          <a:xfrm>
            <a:off x="430213" y="4579938"/>
            <a:ext cx="85947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6881" name="Line 40"/>
          <p:cNvSpPr>
            <a:spLocks noChangeShapeType="1"/>
          </p:cNvSpPr>
          <p:nvPr/>
        </p:nvSpPr>
        <p:spPr bwMode="auto">
          <a:xfrm>
            <a:off x="430213" y="1327150"/>
            <a:ext cx="85947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6882" name="Line 41"/>
          <p:cNvSpPr>
            <a:spLocks noChangeShapeType="1"/>
          </p:cNvSpPr>
          <p:nvPr/>
        </p:nvSpPr>
        <p:spPr bwMode="auto">
          <a:xfrm>
            <a:off x="990600" y="1331913"/>
            <a:ext cx="0" cy="509428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3" name="Line 42"/>
          <p:cNvSpPr>
            <a:spLocks noChangeShapeType="1"/>
          </p:cNvSpPr>
          <p:nvPr/>
        </p:nvSpPr>
        <p:spPr bwMode="auto">
          <a:xfrm>
            <a:off x="6289675" y="1331913"/>
            <a:ext cx="0" cy="509428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4" name="Line 43"/>
          <p:cNvSpPr>
            <a:spLocks noChangeShapeType="1"/>
          </p:cNvSpPr>
          <p:nvPr/>
        </p:nvSpPr>
        <p:spPr bwMode="auto">
          <a:xfrm>
            <a:off x="3633788" y="1331913"/>
            <a:ext cx="0" cy="509428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5" name="Line 44"/>
          <p:cNvSpPr>
            <a:spLocks noChangeShapeType="1"/>
          </p:cNvSpPr>
          <p:nvPr/>
        </p:nvSpPr>
        <p:spPr bwMode="auto">
          <a:xfrm>
            <a:off x="9024938" y="1327150"/>
            <a:ext cx="0" cy="509428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6" name="Line 45"/>
          <p:cNvSpPr>
            <a:spLocks noChangeShapeType="1"/>
          </p:cNvSpPr>
          <p:nvPr/>
        </p:nvSpPr>
        <p:spPr bwMode="auto">
          <a:xfrm>
            <a:off x="425450" y="1327150"/>
            <a:ext cx="0" cy="509428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7" name="Line 46"/>
          <p:cNvSpPr>
            <a:spLocks noChangeShapeType="1"/>
          </p:cNvSpPr>
          <p:nvPr/>
        </p:nvSpPr>
        <p:spPr bwMode="auto">
          <a:xfrm>
            <a:off x="425450" y="6421438"/>
            <a:ext cx="85947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6892" name="AutoShape 18"/>
          <p:cNvSpPr>
            <a:spLocks noChangeArrowheads="1"/>
          </p:cNvSpPr>
          <p:nvPr/>
        </p:nvSpPr>
        <p:spPr bwMode="auto">
          <a:xfrm flipV="1">
            <a:off x="3986213" y="4099243"/>
            <a:ext cx="1333500" cy="45719"/>
          </a:xfrm>
          <a:prstGeom prst="roundRect">
            <a:avLst>
              <a:gd name="adj" fmla="val 16667"/>
            </a:avLst>
          </a:prstGeom>
          <a:noFill/>
          <a:ln w="1270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pic>
        <p:nvPicPr>
          <p:cNvPr id="717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288" y="4650415"/>
            <a:ext cx="2404008" cy="1661485"/>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3860" y="4642035"/>
            <a:ext cx="2404008" cy="1661485"/>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4274" y="4841257"/>
            <a:ext cx="2676525" cy="126904"/>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3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4274" y="3313711"/>
            <a:ext cx="2676525" cy="126904"/>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2099" y="767352"/>
            <a:ext cx="8445342" cy="2256448"/>
          </a:xfrm>
          <a:prstGeom prst="rect">
            <a:avLst/>
          </a:prstGeom>
        </p:spPr>
      </p:pic>
      <p:sp>
        <p:nvSpPr>
          <p:cNvPr id="37891" name="Rectangle 2"/>
          <p:cNvSpPr>
            <a:spLocks noGrp="1" noChangeArrowheads="1"/>
          </p:cNvSpPr>
          <p:nvPr>
            <p:ph type="title"/>
          </p:nvPr>
        </p:nvSpPr>
        <p:spPr/>
        <p:txBody>
          <a:bodyPr/>
          <a:lstStyle/>
          <a:p>
            <a:pPr eaLnBrk="1" hangingPunct="1"/>
            <a:r>
              <a:rPr lang="en-US"/>
              <a:t>Retiring typecodes</a:t>
            </a:r>
          </a:p>
        </p:txBody>
      </p:sp>
      <p:sp>
        <p:nvSpPr>
          <p:cNvPr id="37892" name="Rectangle 3"/>
          <p:cNvSpPr>
            <a:spLocks noGrp="1" noChangeArrowheads="1"/>
          </p:cNvSpPr>
          <p:nvPr>
            <p:ph idx="1"/>
          </p:nvPr>
        </p:nvSpPr>
        <p:spPr>
          <a:xfrm>
            <a:off x="519113" y="3357563"/>
            <a:ext cx="8318500" cy="1812925"/>
          </a:xfrm>
        </p:spPr>
        <p:txBody>
          <a:bodyPr/>
          <a:lstStyle/>
          <a:p>
            <a:pPr>
              <a:buFont typeface="Arial" charset="0"/>
              <a:buChar char="•"/>
            </a:pPr>
            <a:r>
              <a:rPr lang="en-US"/>
              <a:t>You must retire </a:t>
            </a:r>
            <a:r>
              <a:rPr lang="en-US" err="1"/>
              <a:t>typecodes</a:t>
            </a:r>
            <a:r>
              <a:rPr lang="en-US"/>
              <a:t> as the preferred way to cleanly remove </a:t>
            </a:r>
            <a:r>
              <a:rPr lang="en-US" b="1"/>
              <a:t>entire</a:t>
            </a:r>
            <a:r>
              <a:rPr lang="en-US"/>
              <a:t> policy types, coverages, coverage subtypes, etc.</a:t>
            </a:r>
          </a:p>
          <a:p>
            <a:pPr>
              <a:buFont typeface="Arial" charset="0"/>
              <a:buChar char="•"/>
            </a:pPr>
            <a:r>
              <a:rPr lang="en-US"/>
              <a:t>Deleting </a:t>
            </a:r>
            <a:r>
              <a:rPr lang="en-US" err="1"/>
              <a:t>typecodes</a:t>
            </a:r>
            <a:r>
              <a:rPr lang="en-US"/>
              <a:t> is not advised and can only perhaps be used if no existing object references other typelists or code</a:t>
            </a:r>
          </a:p>
          <a:p>
            <a:pPr>
              <a:buFont typeface="Arial" charset="0"/>
              <a:buChar char="•"/>
            </a:pPr>
            <a:r>
              <a:rPr lang="en-US"/>
              <a:t>Retired </a:t>
            </a:r>
            <a:r>
              <a:rPr lang="en-US" err="1"/>
              <a:t>typecodes</a:t>
            </a:r>
            <a:r>
              <a:rPr lang="en-US"/>
              <a:t> appear with </a:t>
            </a:r>
            <a:r>
              <a:rPr lang="en-US" strike="sngStrike"/>
              <a:t>strikethrough</a:t>
            </a:r>
            <a:r>
              <a:rPr lang="en-US"/>
              <a:t> font (across all of ClaimCenter) whenever they appear in the hierarchy</a:t>
            </a:r>
          </a:p>
        </p:txBody>
      </p:sp>
      <p:sp>
        <p:nvSpPr>
          <p:cNvPr id="37893" name="AutoShape 8"/>
          <p:cNvSpPr>
            <a:spLocks noChangeArrowheads="1"/>
          </p:cNvSpPr>
          <p:nvPr/>
        </p:nvSpPr>
        <p:spPr bwMode="auto">
          <a:xfrm>
            <a:off x="5242560" y="2444819"/>
            <a:ext cx="2854960" cy="184751"/>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1" name="AutoShape 8"/>
          <p:cNvSpPr>
            <a:spLocks noChangeArrowheads="1"/>
          </p:cNvSpPr>
          <p:nvPr/>
        </p:nvSpPr>
        <p:spPr bwMode="auto">
          <a:xfrm>
            <a:off x="282099" y="2533323"/>
            <a:ext cx="4960461" cy="289236"/>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4640" y="2900289"/>
            <a:ext cx="6182762" cy="3226127"/>
          </a:xfrm>
          <a:prstGeom prst="rect">
            <a:avLst/>
          </a:prstGeom>
        </p:spPr>
      </p:pic>
      <p:sp>
        <p:nvSpPr>
          <p:cNvPr id="2" name="Title 1"/>
          <p:cNvSpPr>
            <a:spLocks noGrp="1"/>
          </p:cNvSpPr>
          <p:nvPr>
            <p:ph type="title"/>
          </p:nvPr>
        </p:nvSpPr>
        <p:spPr/>
        <p:txBody>
          <a:bodyPr/>
          <a:lstStyle/>
          <a:p>
            <a:r>
              <a:rPr lang="en-US"/>
              <a:t>Retiring </a:t>
            </a:r>
            <a:r>
              <a:rPr lang="en-US" err="1"/>
              <a:t>CoverageSubtype</a:t>
            </a:r>
            <a:r>
              <a:rPr lang="en-US"/>
              <a:t> </a:t>
            </a:r>
            <a:r>
              <a:rPr lang="en-US" err="1"/>
              <a:t>typecodes</a:t>
            </a:r>
            <a:endParaRPr lang="en-US"/>
          </a:p>
        </p:txBody>
      </p:sp>
      <p:sp>
        <p:nvSpPr>
          <p:cNvPr id="4" name="Rectangle 13"/>
          <p:cNvSpPr>
            <a:spLocks noChangeArrowheads="1"/>
          </p:cNvSpPr>
          <p:nvPr/>
        </p:nvSpPr>
        <p:spPr bwMode="auto">
          <a:xfrm>
            <a:off x="6550298" y="796851"/>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5" name="Rectangle 16"/>
          <p:cNvSpPr>
            <a:spLocks noChangeArrowheads="1"/>
          </p:cNvSpPr>
          <p:nvPr/>
        </p:nvSpPr>
        <p:spPr bwMode="auto">
          <a:xfrm>
            <a:off x="6550298" y="1728714"/>
            <a:ext cx="2292350" cy="476250"/>
          </a:xfrm>
          <a:prstGeom prst="rect">
            <a:avLst/>
          </a:prstGeom>
          <a:solidFill>
            <a:schemeClr val="tx1"/>
          </a:solidFill>
          <a:ln w="28575" algn="ctr">
            <a:solidFill>
              <a:schemeClr val="tx1">
                <a:lumMod val="75000"/>
              </a:schemeClr>
            </a:solidFill>
            <a:prstDash val="sysDash"/>
            <a:miter lim="800000"/>
            <a:headEnd/>
            <a:tailEnd/>
          </a:ln>
        </p:spPr>
        <p:txBody>
          <a:bodyPr wrap="none" lIns="0" tIns="0" rIns="0" bIns="0" anchor="ctr">
            <a:spAutoFit/>
          </a:bodyPr>
          <a:lstStyle/>
          <a:p>
            <a:endParaRPr lang="en-US"/>
          </a:p>
        </p:txBody>
      </p:sp>
      <p:sp>
        <p:nvSpPr>
          <p:cNvPr id="6" name="Rectangle 19"/>
          <p:cNvSpPr>
            <a:spLocks noChangeArrowheads="1"/>
          </p:cNvSpPr>
          <p:nvPr/>
        </p:nvSpPr>
        <p:spPr bwMode="auto">
          <a:xfrm>
            <a:off x="6548711" y="2662164"/>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grpSp>
        <p:nvGrpSpPr>
          <p:cNvPr id="7" name="Group 25"/>
          <p:cNvGrpSpPr>
            <a:grpSpLocks/>
          </p:cNvGrpSpPr>
          <p:nvPr/>
        </p:nvGrpSpPr>
        <p:grpSpPr bwMode="auto">
          <a:xfrm>
            <a:off x="7417073" y="1276276"/>
            <a:ext cx="555625" cy="450850"/>
            <a:chOff x="4529" y="978"/>
            <a:chExt cx="350" cy="284"/>
          </a:xfrm>
        </p:grpSpPr>
        <p:sp>
          <p:nvSpPr>
            <p:cNvPr id="8" name="Line 26"/>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9" name="Line 27"/>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0" name="Line 28"/>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1" name="Group 43"/>
          <p:cNvGrpSpPr>
            <a:grpSpLocks/>
          </p:cNvGrpSpPr>
          <p:nvPr/>
        </p:nvGrpSpPr>
        <p:grpSpPr bwMode="auto">
          <a:xfrm flipV="1">
            <a:off x="7410723" y="2192264"/>
            <a:ext cx="555625" cy="450850"/>
            <a:chOff x="4529" y="978"/>
            <a:chExt cx="350" cy="284"/>
          </a:xfrm>
        </p:grpSpPr>
        <p:sp>
          <p:nvSpPr>
            <p:cNvPr id="12" name="Line 44"/>
            <p:cNvSpPr>
              <a:spLocks noChangeShapeType="1"/>
            </p:cNvSpPr>
            <p:nvPr/>
          </p:nvSpPr>
          <p:spPr bwMode="auto">
            <a:xfrm>
              <a:off x="4703" y="978"/>
              <a:ext cx="0" cy="28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 name="Line 45"/>
            <p:cNvSpPr>
              <a:spLocks noChangeShapeType="1"/>
            </p:cNvSpPr>
            <p:nvPr/>
          </p:nvSpPr>
          <p:spPr bwMode="auto">
            <a:xfrm flipH="1">
              <a:off x="4529"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 name="Line 46"/>
            <p:cNvSpPr>
              <a:spLocks noChangeShapeType="1"/>
            </p:cNvSpPr>
            <p:nvPr/>
          </p:nvSpPr>
          <p:spPr bwMode="auto">
            <a:xfrm>
              <a:off x="4705" y="1120"/>
              <a:ext cx="174"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5" name="Text Box 51"/>
          <p:cNvSpPr txBox="1">
            <a:spLocks noChangeArrowheads="1"/>
          </p:cNvSpPr>
          <p:nvPr/>
        </p:nvSpPr>
        <p:spPr bwMode="auto">
          <a:xfrm>
            <a:off x="6582048" y="884164"/>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t>CoverageType</a:t>
            </a:r>
            <a:endParaRPr lang="en-US" b="0"/>
          </a:p>
        </p:txBody>
      </p:sp>
      <p:sp>
        <p:nvSpPr>
          <p:cNvPr id="16" name="Text Box 52"/>
          <p:cNvSpPr txBox="1">
            <a:spLocks noChangeArrowheads="1"/>
          </p:cNvSpPr>
          <p:nvPr/>
        </p:nvSpPr>
        <p:spPr bwMode="auto">
          <a:xfrm>
            <a:off x="6582048" y="1816026"/>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t>CoverageSubtype</a:t>
            </a:r>
          </a:p>
        </p:txBody>
      </p:sp>
      <p:sp>
        <p:nvSpPr>
          <p:cNvPr id="17" name="Text Box 53"/>
          <p:cNvSpPr txBox="1">
            <a:spLocks noChangeArrowheads="1"/>
          </p:cNvSpPr>
          <p:nvPr/>
        </p:nvSpPr>
        <p:spPr bwMode="auto">
          <a:xfrm>
            <a:off x="6580461" y="2749476"/>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t>ExposureType</a:t>
            </a:r>
          </a:p>
        </p:txBody>
      </p:sp>
      <p:sp>
        <p:nvSpPr>
          <p:cNvPr id="18" name="Rectangle 3"/>
          <p:cNvSpPr>
            <a:spLocks noGrp="1" noChangeArrowheads="1"/>
          </p:cNvSpPr>
          <p:nvPr>
            <p:ph idx="1"/>
          </p:nvPr>
        </p:nvSpPr>
        <p:spPr>
          <a:xfrm>
            <a:off x="6509152" y="3138414"/>
            <a:ext cx="2619763" cy="2730758"/>
          </a:xfrm>
        </p:spPr>
        <p:txBody>
          <a:bodyPr/>
          <a:lstStyle/>
          <a:p>
            <a:pPr>
              <a:buFont typeface="Arial" charset="0"/>
              <a:buChar char="•"/>
            </a:pPr>
            <a:r>
              <a:rPr lang="en-US" sz="2000"/>
              <a:t>If a particular pairing of coverage and exposure is no longer needed, retire the </a:t>
            </a:r>
            <a:r>
              <a:rPr lang="en-US" sz="2000" err="1"/>
              <a:t>typecode</a:t>
            </a:r>
            <a:endParaRPr lang="en-US" sz="2000"/>
          </a:p>
          <a:p>
            <a:pPr>
              <a:buFont typeface="Arial" charset="0"/>
              <a:buChar char="•"/>
            </a:pPr>
            <a:r>
              <a:rPr lang="en-US" sz="2000"/>
              <a:t>Be careful not to retire the </a:t>
            </a:r>
            <a:r>
              <a:rPr lang="en-US" sz="2000" err="1"/>
              <a:t>ExposureType</a:t>
            </a:r>
            <a:r>
              <a:rPr lang="en-US" sz="2000"/>
              <a:t> as it is used by other parents</a:t>
            </a:r>
          </a:p>
          <a:p>
            <a:pPr>
              <a:buFont typeface="Arial" charset="0"/>
              <a:buChar char="•"/>
            </a:pPr>
            <a:endParaRPr lang="en-US" sz="2000"/>
          </a:p>
        </p:txBody>
      </p:sp>
      <p:sp>
        <p:nvSpPr>
          <p:cNvPr id="19" name="TextBox 18"/>
          <p:cNvSpPr txBox="1"/>
          <p:nvPr/>
        </p:nvSpPr>
        <p:spPr>
          <a:xfrm>
            <a:off x="584790" y="642864"/>
            <a:ext cx="5287761"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5750" indent="-285750" algn="l" eaLnBrk="0" hangingPunct="0">
              <a:spcBef>
                <a:spcPct val="40000"/>
              </a:spcBef>
              <a:spcAft>
                <a:spcPct val="0"/>
              </a:spcAft>
              <a:buClr>
                <a:srgbClr val="04628C"/>
              </a:buClr>
              <a:buSzPct val="90000"/>
              <a:buFont typeface="Arial" charset="0"/>
              <a:buChar char="•"/>
              <a:defRPr sz="2200">
                <a:solidFill>
                  <a:schemeClr val="bg1"/>
                </a:solidFill>
                <a:latin typeface="+mn-lt"/>
                <a:ea typeface="Calibri" pitchFamily="34" charset="0"/>
                <a:cs typeface="Calibri" pitchFamily="34" charset="0"/>
              </a:defRPr>
            </a:lvl1pPr>
            <a:lvl2pPr marL="628650" indent="-228600" algn="l" eaLnBrk="0" hangingPunct="0">
              <a:spcBef>
                <a:spcPct val="20000"/>
              </a:spcBef>
              <a:spcAft>
                <a:spcPct val="0"/>
              </a:spcAft>
              <a:buClr>
                <a:srgbClr val="04628C"/>
              </a:buClr>
              <a:buSzPct val="90000"/>
              <a:buFont typeface="Calibri" pitchFamily="34" charset="0"/>
              <a:buChar char="-"/>
              <a:defRPr sz="2200">
                <a:solidFill>
                  <a:schemeClr val="bg1"/>
                </a:solidFill>
                <a:latin typeface="+mn-lt"/>
                <a:ea typeface="Calibri" pitchFamily="34" charset="0"/>
                <a:cs typeface="Calibri" pitchFamily="34" charset="0"/>
              </a:defRPr>
            </a:lvl2pPr>
            <a:lvl3pPr marL="969963" indent="-227013" algn="l" eaLnBrk="0" hangingPunct="0">
              <a:spcBef>
                <a:spcPct val="20000"/>
              </a:spcBef>
              <a:spcAft>
                <a:spcPct val="0"/>
              </a:spcAft>
              <a:buClr>
                <a:srgbClr val="04628C"/>
              </a:buClr>
              <a:buSzPct val="85000"/>
              <a:buFont typeface="Calibri" pitchFamily="34" charset="0"/>
              <a:buChar char="-"/>
              <a:defRPr>
                <a:solidFill>
                  <a:schemeClr val="bg1"/>
                </a:solidFill>
                <a:latin typeface="+mn-lt"/>
                <a:ea typeface="Calibri" pitchFamily="34" charset="0"/>
                <a:cs typeface="Calibri" pitchFamily="34" charset="0"/>
              </a:defRPr>
            </a:lvl3pPr>
            <a:lvl4pPr marL="1376363" indent="-292100" algn="l" eaLnBrk="0" hangingPunct="0">
              <a:spcBef>
                <a:spcPct val="20000"/>
              </a:spcBef>
              <a:spcAft>
                <a:spcPct val="0"/>
              </a:spcAft>
              <a:buClr>
                <a:srgbClr val="04628C"/>
              </a:buClr>
              <a:buSzPct val="85000"/>
              <a:buFont typeface="Calibri" pitchFamily="34" charset="0"/>
              <a:buChar char="-"/>
              <a:defRPr>
                <a:solidFill>
                  <a:schemeClr val="bg1"/>
                </a:solidFill>
                <a:latin typeface="+mn-lt"/>
                <a:ea typeface="Calibri" pitchFamily="34" charset="0"/>
                <a:cs typeface="Calibri" pitchFamily="34" charset="0"/>
              </a:defRPr>
            </a:lvl4pPr>
            <a:lvl5pPr marL="1941513" indent="-225425" algn="l" eaLnBrk="0" hangingPunct="0">
              <a:spcBef>
                <a:spcPct val="20000"/>
              </a:spcBef>
              <a:spcAft>
                <a:spcPct val="0"/>
              </a:spcAft>
              <a:buClr>
                <a:srgbClr val="04628C"/>
              </a:buClr>
              <a:buSzPct val="120000"/>
              <a:buFont typeface="Calibri" pitchFamily="34" charset="0"/>
              <a:buChar char="-"/>
              <a:defRPr sz="1400">
                <a:solidFill>
                  <a:schemeClr val="bg1"/>
                </a:solidFill>
                <a:latin typeface="+mn-lt"/>
                <a:ea typeface="Calibri" pitchFamily="34" charset="0"/>
                <a:cs typeface="Calibri" pitchFamily="34" charset="0"/>
              </a:defRPr>
            </a:lvl5pPr>
            <a:lvl6pPr marL="2398713" indent="-225425" eaLnBrk="0" fontAlgn="base" hangingPunct="0">
              <a:spcBef>
                <a:spcPct val="20000"/>
              </a:spcBef>
              <a:spcAft>
                <a:spcPct val="0"/>
              </a:spcAft>
              <a:buClr>
                <a:srgbClr val="0146AD"/>
              </a:buClr>
              <a:buSzPct val="120000"/>
              <a:buChar char="•"/>
              <a:defRPr sz="1400">
                <a:solidFill>
                  <a:schemeClr val="bg1"/>
                </a:solidFill>
                <a:latin typeface="+mn-lt"/>
              </a:defRPr>
            </a:lvl6pPr>
            <a:lvl7pPr marL="2855913" indent="-225425" eaLnBrk="0" fontAlgn="base" hangingPunct="0">
              <a:spcBef>
                <a:spcPct val="20000"/>
              </a:spcBef>
              <a:spcAft>
                <a:spcPct val="0"/>
              </a:spcAft>
              <a:buClr>
                <a:srgbClr val="0146AD"/>
              </a:buClr>
              <a:buSzPct val="120000"/>
              <a:buChar char="•"/>
              <a:defRPr sz="1400">
                <a:solidFill>
                  <a:schemeClr val="bg1"/>
                </a:solidFill>
                <a:latin typeface="+mn-lt"/>
              </a:defRPr>
            </a:lvl7pPr>
            <a:lvl8pPr marL="3313113" indent="-225425" eaLnBrk="0" fontAlgn="base" hangingPunct="0">
              <a:spcBef>
                <a:spcPct val="20000"/>
              </a:spcBef>
              <a:spcAft>
                <a:spcPct val="0"/>
              </a:spcAft>
              <a:buClr>
                <a:srgbClr val="0146AD"/>
              </a:buClr>
              <a:buSzPct val="120000"/>
              <a:buChar char="•"/>
              <a:defRPr sz="1400">
                <a:solidFill>
                  <a:schemeClr val="bg1"/>
                </a:solidFill>
                <a:latin typeface="+mn-lt"/>
              </a:defRPr>
            </a:lvl8pPr>
            <a:lvl9pPr marL="3770313" indent="-225425" eaLnBrk="0" fontAlgn="base" hangingPunct="0">
              <a:spcBef>
                <a:spcPct val="20000"/>
              </a:spcBef>
              <a:spcAft>
                <a:spcPct val="0"/>
              </a:spcAft>
              <a:buClr>
                <a:srgbClr val="0146AD"/>
              </a:buClr>
              <a:buSzPct val="120000"/>
              <a:buChar char="•"/>
              <a:defRPr sz="1400">
                <a:solidFill>
                  <a:schemeClr val="bg1"/>
                </a:solidFill>
                <a:latin typeface="+mn-lt"/>
              </a:defRPr>
            </a:lvl9pPr>
          </a:lstStyle>
          <a:p>
            <a:r>
              <a:rPr lang="en-US" b="0" err="1"/>
              <a:t>CoverageSubtype</a:t>
            </a:r>
            <a:r>
              <a:rPr lang="en-US" b="0"/>
              <a:t> typelist serves as a “mapping” between </a:t>
            </a:r>
            <a:r>
              <a:rPr lang="en-US" b="0" err="1"/>
              <a:t>CoverageType</a:t>
            </a:r>
            <a:r>
              <a:rPr lang="en-US" b="0"/>
              <a:t> and </a:t>
            </a:r>
            <a:r>
              <a:rPr lang="en-US" b="0" err="1"/>
              <a:t>ExposureType</a:t>
            </a:r>
            <a:endParaRPr lang="en-US" b="0"/>
          </a:p>
          <a:p>
            <a:r>
              <a:rPr lang="en-US" b="0"/>
              <a:t>A coverage subtype must have exactly one parent (one coverage) and one child (one exposure).</a:t>
            </a:r>
          </a:p>
          <a:p>
            <a:endParaRPr lang="en-US" err="1"/>
          </a:p>
        </p:txBody>
      </p:sp>
      <p:sp>
        <p:nvSpPr>
          <p:cNvPr id="21" name="AutoShape 8"/>
          <p:cNvSpPr>
            <a:spLocks noChangeArrowheads="1"/>
          </p:cNvSpPr>
          <p:nvPr/>
        </p:nvSpPr>
        <p:spPr bwMode="auto">
          <a:xfrm>
            <a:off x="2519680" y="4426346"/>
            <a:ext cx="3698240" cy="25636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extLst>
      <p:ext uri="{BB962C8B-B14F-4D97-AF65-F5344CB8AC3E}">
        <p14:creationId xmlns:p14="http://schemas.microsoft.com/office/powerpoint/2010/main" val="13673753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1948" y="2311880"/>
            <a:ext cx="6932887" cy="3152775"/>
          </a:xfrm>
          <a:prstGeom prst="rect">
            <a:avLst/>
          </a:prstGeom>
        </p:spPr>
      </p:pic>
      <p:grpSp>
        <p:nvGrpSpPr>
          <p:cNvPr id="60" name="Group 59"/>
          <p:cNvGrpSpPr>
            <a:grpSpLocks/>
          </p:cNvGrpSpPr>
          <p:nvPr/>
        </p:nvGrpSpPr>
        <p:grpSpPr bwMode="auto">
          <a:xfrm>
            <a:off x="3186914" y="6042686"/>
            <a:ext cx="628027" cy="675161"/>
            <a:chOff x="4065" y="2627"/>
            <a:chExt cx="776" cy="834"/>
          </a:xfrm>
        </p:grpSpPr>
        <p:sp>
          <p:nvSpPr>
            <p:cNvPr id="61" name="Freeform 60"/>
            <p:cNvSpPr>
              <a:spLocks/>
            </p:cNvSpPr>
            <p:nvPr/>
          </p:nvSpPr>
          <p:spPr bwMode="auto">
            <a:xfrm>
              <a:off x="4740" y="2840"/>
              <a:ext cx="88" cy="88"/>
            </a:xfrm>
            <a:custGeom>
              <a:avLst/>
              <a:gdLst>
                <a:gd name="T0" fmla="*/ 0 w 106"/>
                <a:gd name="T1" fmla="*/ 73 h 106"/>
                <a:gd name="T2" fmla="*/ 55 w 106"/>
                <a:gd name="T3" fmla="*/ 59 h 106"/>
                <a:gd name="T4" fmla="*/ 65 w 106"/>
                <a:gd name="T5" fmla="*/ 55 h 106"/>
                <a:gd name="T6" fmla="*/ 71 w 106"/>
                <a:gd name="T7" fmla="*/ 51 h 106"/>
                <a:gd name="T8" fmla="*/ 73 w 106"/>
                <a:gd name="T9" fmla="*/ 46 h 106"/>
                <a:gd name="T10" fmla="*/ 73 w 106"/>
                <a:gd name="T11" fmla="*/ 44 h 106"/>
                <a:gd name="T12" fmla="*/ 73 w 106"/>
                <a:gd name="T13" fmla="*/ 15 h 106"/>
                <a:gd name="T14" fmla="*/ 70 w 106"/>
                <a:gd name="T15" fmla="*/ 6 h 106"/>
                <a:gd name="T16" fmla="*/ 65 w 106"/>
                <a:gd name="T17" fmla="*/ 2 h 106"/>
                <a:gd name="T18" fmla="*/ 59 w 106"/>
                <a:gd name="T19" fmla="*/ 0 h 106"/>
                <a:gd name="T20" fmla="*/ 55 w 106"/>
                <a:gd name="T21" fmla="*/ 0 h 106"/>
                <a:gd name="T22" fmla="*/ 0 w 106"/>
                <a:gd name="T23" fmla="*/ 0 h 106"/>
                <a:gd name="T24" fmla="*/ 0 w 106"/>
                <a:gd name="T25" fmla="*/ 73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106"/>
                <a:gd name="T41" fmla="*/ 106 w 106"/>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106">
                  <a:moveTo>
                    <a:pt x="0" y="106"/>
                  </a:moveTo>
                  <a:lnTo>
                    <a:pt x="80" y="85"/>
                  </a:lnTo>
                  <a:lnTo>
                    <a:pt x="94" y="80"/>
                  </a:lnTo>
                  <a:lnTo>
                    <a:pt x="103" y="73"/>
                  </a:lnTo>
                  <a:lnTo>
                    <a:pt x="106" y="67"/>
                  </a:lnTo>
                  <a:lnTo>
                    <a:pt x="106" y="64"/>
                  </a:lnTo>
                  <a:lnTo>
                    <a:pt x="106" y="22"/>
                  </a:lnTo>
                  <a:lnTo>
                    <a:pt x="101" y="9"/>
                  </a:lnTo>
                  <a:lnTo>
                    <a:pt x="94" y="3"/>
                  </a:lnTo>
                  <a:lnTo>
                    <a:pt x="85" y="0"/>
                  </a:lnTo>
                  <a:lnTo>
                    <a:pt x="80" y="0"/>
                  </a:lnTo>
                  <a:lnTo>
                    <a:pt x="0" y="0"/>
                  </a:lnTo>
                  <a:lnTo>
                    <a:pt x="0" y="106"/>
                  </a:lnTo>
                  <a:close/>
                </a:path>
              </a:pathLst>
            </a:custGeom>
            <a:solidFill>
              <a:srgbClr val="0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61"/>
            <p:cNvSpPr>
              <a:spLocks/>
            </p:cNvSpPr>
            <p:nvPr/>
          </p:nvSpPr>
          <p:spPr bwMode="auto">
            <a:xfrm>
              <a:off x="4078" y="2840"/>
              <a:ext cx="86" cy="88"/>
            </a:xfrm>
            <a:custGeom>
              <a:avLst/>
              <a:gdLst>
                <a:gd name="T0" fmla="*/ 71 w 104"/>
                <a:gd name="T1" fmla="*/ 73 h 106"/>
                <a:gd name="T2" fmla="*/ 17 w 104"/>
                <a:gd name="T3" fmla="*/ 59 h 106"/>
                <a:gd name="T4" fmla="*/ 8 w 104"/>
                <a:gd name="T5" fmla="*/ 55 h 106"/>
                <a:gd name="T6" fmla="*/ 2 w 104"/>
                <a:gd name="T7" fmla="*/ 51 h 106"/>
                <a:gd name="T8" fmla="*/ 0 w 104"/>
                <a:gd name="T9" fmla="*/ 46 h 106"/>
                <a:gd name="T10" fmla="*/ 0 w 104"/>
                <a:gd name="T11" fmla="*/ 44 h 106"/>
                <a:gd name="T12" fmla="*/ 0 w 104"/>
                <a:gd name="T13" fmla="*/ 15 h 106"/>
                <a:gd name="T14" fmla="*/ 2 w 104"/>
                <a:gd name="T15" fmla="*/ 6 h 106"/>
                <a:gd name="T16" fmla="*/ 9 w 104"/>
                <a:gd name="T17" fmla="*/ 2 h 106"/>
                <a:gd name="T18" fmla="*/ 14 w 104"/>
                <a:gd name="T19" fmla="*/ 0 h 106"/>
                <a:gd name="T20" fmla="*/ 17 w 104"/>
                <a:gd name="T21" fmla="*/ 0 h 106"/>
                <a:gd name="T22" fmla="*/ 71 w 104"/>
                <a:gd name="T23" fmla="*/ 0 h 106"/>
                <a:gd name="T24" fmla="*/ 71 w 104"/>
                <a:gd name="T25" fmla="*/ 73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06"/>
                <a:gd name="T41" fmla="*/ 104 w 104"/>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06">
                  <a:moveTo>
                    <a:pt x="104" y="106"/>
                  </a:moveTo>
                  <a:lnTo>
                    <a:pt x="25" y="85"/>
                  </a:lnTo>
                  <a:lnTo>
                    <a:pt x="12" y="80"/>
                  </a:lnTo>
                  <a:lnTo>
                    <a:pt x="4" y="73"/>
                  </a:lnTo>
                  <a:lnTo>
                    <a:pt x="0" y="67"/>
                  </a:lnTo>
                  <a:lnTo>
                    <a:pt x="0" y="64"/>
                  </a:lnTo>
                  <a:lnTo>
                    <a:pt x="0" y="22"/>
                  </a:lnTo>
                  <a:lnTo>
                    <a:pt x="4" y="9"/>
                  </a:lnTo>
                  <a:lnTo>
                    <a:pt x="13" y="3"/>
                  </a:lnTo>
                  <a:lnTo>
                    <a:pt x="21" y="0"/>
                  </a:lnTo>
                  <a:lnTo>
                    <a:pt x="25" y="0"/>
                  </a:lnTo>
                  <a:lnTo>
                    <a:pt x="104" y="0"/>
                  </a:lnTo>
                  <a:lnTo>
                    <a:pt x="104" y="106"/>
                  </a:lnTo>
                  <a:close/>
                </a:path>
              </a:pathLst>
            </a:custGeom>
            <a:solidFill>
              <a:srgbClr val="0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62"/>
            <p:cNvSpPr>
              <a:spLocks/>
            </p:cNvSpPr>
            <p:nvPr/>
          </p:nvSpPr>
          <p:spPr bwMode="auto">
            <a:xfrm>
              <a:off x="4738" y="2827"/>
              <a:ext cx="103" cy="114"/>
            </a:xfrm>
            <a:custGeom>
              <a:avLst/>
              <a:gdLst>
                <a:gd name="T0" fmla="*/ 2 w 124"/>
                <a:gd name="T1" fmla="*/ 0 h 136"/>
                <a:gd name="T2" fmla="*/ 2 w 124"/>
                <a:gd name="T3" fmla="*/ 22 h 136"/>
                <a:gd name="T4" fmla="*/ 57 w 124"/>
                <a:gd name="T5" fmla="*/ 22 h 136"/>
                <a:gd name="T6" fmla="*/ 57 w 124"/>
                <a:gd name="T7" fmla="*/ 22 h 136"/>
                <a:gd name="T8" fmla="*/ 59 w 124"/>
                <a:gd name="T9" fmla="*/ 22 h 136"/>
                <a:gd name="T10" fmla="*/ 61 w 124"/>
                <a:gd name="T11" fmla="*/ 23 h 136"/>
                <a:gd name="T12" fmla="*/ 63 w 124"/>
                <a:gd name="T13" fmla="*/ 24 h 136"/>
                <a:gd name="T14" fmla="*/ 63 w 124"/>
                <a:gd name="T15" fmla="*/ 26 h 136"/>
                <a:gd name="T16" fmla="*/ 63 w 124"/>
                <a:gd name="T17" fmla="*/ 30 h 136"/>
                <a:gd name="T18" fmla="*/ 63 w 124"/>
                <a:gd name="T19" fmla="*/ 39 h 136"/>
                <a:gd name="T20" fmla="*/ 63 w 124"/>
                <a:gd name="T21" fmla="*/ 48 h 136"/>
                <a:gd name="T22" fmla="*/ 63 w 124"/>
                <a:gd name="T23" fmla="*/ 54 h 136"/>
                <a:gd name="T24" fmla="*/ 63 w 124"/>
                <a:gd name="T25" fmla="*/ 54 h 136"/>
                <a:gd name="T26" fmla="*/ 61 w 124"/>
                <a:gd name="T27" fmla="*/ 56 h 136"/>
                <a:gd name="T28" fmla="*/ 59 w 124"/>
                <a:gd name="T29" fmla="*/ 58 h 136"/>
                <a:gd name="T30" fmla="*/ 55 w 124"/>
                <a:gd name="T31" fmla="*/ 59 h 136"/>
                <a:gd name="T32" fmla="*/ 55 w 124"/>
                <a:gd name="T33" fmla="*/ 59 h 136"/>
                <a:gd name="T34" fmla="*/ 0 w 124"/>
                <a:gd name="T35" fmla="*/ 73 h 136"/>
                <a:gd name="T36" fmla="*/ 6 w 124"/>
                <a:gd name="T37" fmla="*/ 96 h 136"/>
                <a:gd name="T38" fmla="*/ 59 w 124"/>
                <a:gd name="T39" fmla="*/ 80 h 136"/>
                <a:gd name="T40" fmla="*/ 59 w 124"/>
                <a:gd name="T41" fmla="*/ 80 h 136"/>
                <a:gd name="T42" fmla="*/ 71 w 124"/>
                <a:gd name="T43" fmla="*/ 76 h 136"/>
                <a:gd name="T44" fmla="*/ 80 w 124"/>
                <a:gd name="T45" fmla="*/ 69 h 136"/>
                <a:gd name="T46" fmla="*/ 84 w 124"/>
                <a:gd name="T47" fmla="*/ 63 h 136"/>
                <a:gd name="T48" fmla="*/ 86 w 124"/>
                <a:gd name="T49" fmla="*/ 56 h 136"/>
                <a:gd name="T50" fmla="*/ 86 w 124"/>
                <a:gd name="T51" fmla="*/ 26 h 136"/>
                <a:gd name="T52" fmla="*/ 82 w 124"/>
                <a:gd name="T53" fmla="*/ 14 h 136"/>
                <a:gd name="T54" fmla="*/ 76 w 124"/>
                <a:gd name="T55" fmla="*/ 6 h 136"/>
                <a:gd name="T56" fmla="*/ 67 w 124"/>
                <a:gd name="T57" fmla="*/ 2 h 136"/>
                <a:gd name="T58" fmla="*/ 57 w 124"/>
                <a:gd name="T59" fmla="*/ 0 h 136"/>
                <a:gd name="T60" fmla="*/ 2 w 124"/>
                <a:gd name="T61" fmla="*/ 0 h 1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4"/>
                <a:gd name="T94" fmla="*/ 0 h 136"/>
                <a:gd name="T95" fmla="*/ 124 w 124"/>
                <a:gd name="T96" fmla="*/ 136 h 1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4" h="136">
                  <a:moveTo>
                    <a:pt x="3" y="0"/>
                  </a:moveTo>
                  <a:lnTo>
                    <a:pt x="3" y="31"/>
                  </a:lnTo>
                  <a:lnTo>
                    <a:pt x="83" y="31"/>
                  </a:lnTo>
                  <a:lnTo>
                    <a:pt x="85" y="31"/>
                  </a:lnTo>
                  <a:lnTo>
                    <a:pt x="88" y="32"/>
                  </a:lnTo>
                  <a:lnTo>
                    <a:pt x="91" y="34"/>
                  </a:lnTo>
                  <a:lnTo>
                    <a:pt x="92" y="37"/>
                  </a:lnTo>
                  <a:lnTo>
                    <a:pt x="92" y="43"/>
                  </a:lnTo>
                  <a:lnTo>
                    <a:pt x="92" y="55"/>
                  </a:lnTo>
                  <a:lnTo>
                    <a:pt x="92" y="68"/>
                  </a:lnTo>
                  <a:lnTo>
                    <a:pt x="92" y="76"/>
                  </a:lnTo>
                  <a:lnTo>
                    <a:pt x="92" y="77"/>
                  </a:lnTo>
                  <a:lnTo>
                    <a:pt x="89" y="80"/>
                  </a:lnTo>
                  <a:lnTo>
                    <a:pt x="86" y="82"/>
                  </a:lnTo>
                  <a:lnTo>
                    <a:pt x="80" y="83"/>
                  </a:lnTo>
                  <a:lnTo>
                    <a:pt x="79" y="83"/>
                  </a:lnTo>
                  <a:lnTo>
                    <a:pt x="0" y="104"/>
                  </a:lnTo>
                  <a:lnTo>
                    <a:pt x="8" y="136"/>
                  </a:lnTo>
                  <a:lnTo>
                    <a:pt x="86" y="115"/>
                  </a:lnTo>
                  <a:lnTo>
                    <a:pt x="85" y="115"/>
                  </a:lnTo>
                  <a:lnTo>
                    <a:pt x="104" y="109"/>
                  </a:lnTo>
                  <a:lnTo>
                    <a:pt x="116" y="98"/>
                  </a:lnTo>
                  <a:lnTo>
                    <a:pt x="122" y="89"/>
                  </a:lnTo>
                  <a:lnTo>
                    <a:pt x="124" y="80"/>
                  </a:lnTo>
                  <a:lnTo>
                    <a:pt x="124" y="37"/>
                  </a:lnTo>
                  <a:lnTo>
                    <a:pt x="119" y="20"/>
                  </a:lnTo>
                  <a:lnTo>
                    <a:pt x="110" y="8"/>
                  </a:lnTo>
                  <a:lnTo>
                    <a:pt x="97" y="2"/>
                  </a:lnTo>
                  <a:lnTo>
                    <a:pt x="83"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63"/>
            <p:cNvSpPr>
              <a:spLocks/>
            </p:cNvSpPr>
            <p:nvPr/>
          </p:nvSpPr>
          <p:spPr bwMode="auto">
            <a:xfrm>
              <a:off x="4065" y="2827"/>
              <a:ext cx="103" cy="114"/>
            </a:xfrm>
            <a:custGeom>
              <a:avLst/>
              <a:gdLst>
                <a:gd name="T0" fmla="*/ 28 w 123"/>
                <a:gd name="T1" fmla="*/ 0 h 136"/>
                <a:gd name="T2" fmla="*/ 19 w 123"/>
                <a:gd name="T3" fmla="*/ 2 h 136"/>
                <a:gd name="T4" fmla="*/ 9 w 123"/>
                <a:gd name="T5" fmla="*/ 6 h 136"/>
                <a:gd name="T6" fmla="*/ 3 w 123"/>
                <a:gd name="T7" fmla="*/ 14 h 136"/>
                <a:gd name="T8" fmla="*/ 0 w 123"/>
                <a:gd name="T9" fmla="*/ 26 h 136"/>
                <a:gd name="T10" fmla="*/ 0 w 123"/>
                <a:gd name="T11" fmla="*/ 55 h 136"/>
                <a:gd name="T12" fmla="*/ 1 w 123"/>
                <a:gd name="T13" fmla="*/ 62 h 136"/>
                <a:gd name="T14" fmla="*/ 5 w 123"/>
                <a:gd name="T15" fmla="*/ 69 h 136"/>
                <a:gd name="T16" fmla="*/ 13 w 123"/>
                <a:gd name="T17" fmla="*/ 76 h 136"/>
                <a:gd name="T18" fmla="*/ 26 w 123"/>
                <a:gd name="T19" fmla="*/ 80 h 136"/>
                <a:gd name="T20" fmla="*/ 26 w 123"/>
                <a:gd name="T21" fmla="*/ 80 h 136"/>
                <a:gd name="T22" fmla="*/ 81 w 123"/>
                <a:gd name="T23" fmla="*/ 96 h 136"/>
                <a:gd name="T24" fmla="*/ 86 w 123"/>
                <a:gd name="T25" fmla="*/ 73 h 136"/>
                <a:gd name="T26" fmla="*/ 32 w 123"/>
                <a:gd name="T27" fmla="*/ 59 h 136"/>
                <a:gd name="T28" fmla="*/ 30 w 123"/>
                <a:gd name="T29" fmla="*/ 59 h 136"/>
                <a:gd name="T30" fmla="*/ 26 w 123"/>
                <a:gd name="T31" fmla="*/ 58 h 136"/>
                <a:gd name="T32" fmla="*/ 23 w 123"/>
                <a:gd name="T33" fmla="*/ 56 h 136"/>
                <a:gd name="T34" fmla="*/ 22 w 123"/>
                <a:gd name="T35" fmla="*/ 54 h 136"/>
                <a:gd name="T36" fmla="*/ 21 w 123"/>
                <a:gd name="T37" fmla="*/ 54 h 136"/>
                <a:gd name="T38" fmla="*/ 21 w 123"/>
                <a:gd name="T39" fmla="*/ 48 h 136"/>
                <a:gd name="T40" fmla="*/ 21 w 123"/>
                <a:gd name="T41" fmla="*/ 39 h 136"/>
                <a:gd name="T42" fmla="*/ 21 w 123"/>
                <a:gd name="T43" fmla="*/ 30 h 136"/>
                <a:gd name="T44" fmla="*/ 21 w 123"/>
                <a:gd name="T45" fmla="*/ 26 h 136"/>
                <a:gd name="T46" fmla="*/ 22 w 123"/>
                <a:gd name="T47" fmla="*/ 24 h 136"/>
                <a:gd name="T48" fmla="*/ 25 w 123"/>
                <a:gd name="T49" fmla="*/ 23 h 136"/>
                <a:gd name="T50" fmla="*/ 28 w 123"/>
                <a:gd name="T51" fmla="*/ 22 h 136"/>
                <a:gd name="T52" fmla="*/ 28 w 123"/>
                <a:gd name="T53" fmla="*/ 22 h 136"/>
                <a:gd name="T54" fmla="*/ 84 w 123"/>
                <a:gd name="T55" fmla="*/ 22 h 136"/>
                <a:gd name="T56" fmla="*/ 84 w 123"/>
                <a:gd name="T57" fmla="*/ 0 h 136"/>
                <a:gd name="T58" fmla="*/ 28 w 123"/>
                <a:gd name="T59" fmla="*/ 0 h 1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36"/>
                <a:gd name="T92" fmla="*/ 123 w 123"/>
                <a:gd name="T93" fmla="*/ 136 h 1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36">
                  <a:moveTo>
                    <a:pt x="40" y="0"/>
                  </a:moveTo>
                  <a:lnTo>
                    <a:pt x="27" y="2"/>
                  </a:lnTo>
                  <a:lnTo>
                    <a:pt x="13" y="8"/>
                  </a:lnTo>
                  <a:lnTo>
                    <a:pt x="4" y="20"/>
                  </a:lnTo>
                  <a:lnTo>
                    <a:pt x="0" y="37"/>
                  </a:lnTo>
                  <a:lnTo>
                    <a:pt x="0" y="79"/>
                  </a:lnTo>
                  <a:lnTo>
                    <a:pt x="1" y="88"/>
                  </a:lnTo>
                  <a:lnTo>
                    <a:pt x="7" y="98"/>
                  </a:lnTo>
                  <a:lnTo>
                    <a:pt x="19" y="109"/>
                  </a:lnTo>
                  <a:lnTo>
                    <a:pt x="37" y="115"/>
                  </a:lnTo>
                  <a:lnTo>
                    <a:pt x="116" y="136"/>
                  </a:lnTo>
                  <a:lnTo>
                    <a:pt x="123" y="104"/>
                  </a:lnTo>
                  <a:lnTo>
                    <a:pt x="45" y="83"/>
                  </a:lnTo>
                  <a:lnTo>
                    <a:pt x="43" y="83"/>
                  </a:lnTo>
                  <a:lnTo>
                    <a:pt x="37" y="82"/>
                  </a:lnTo>
                  <a:lnTo>
                    <a:pt x="34" y="80"/>
                  </a:lnTo>
                  <a:lnTo>
                    <a:pt x="31" y="77"/>
                  </a:lnTo>
                  <a:lnTo>
                    <a:pt x="30" y="76"/>
                  </a:lnTo>
                  <a:lnTo>
                    <a:pt x="30" y="68"/>
                  </a:lnTo>
                  <a:lnTo>
                    <a:pt x="30" y="55"/>
                  </a:lnTo>
                  <a:lnTo>
                    <a:pt x="30" y="43"/>
                  </a:lnTo>
                  <a:lnTo>
                    <a:pt x="30" y="37"/>
                  </a:lnTo>
                  <a:lnTo>
                    <a:pt x="31" y="34"/>
                  </a:lnTo>
                  <a:lnTo>
                    <a:pt x="36" y="32"/>
                  </a:lnTo>
                  <a:lnTo>
                    <a:pt x="39" y="31"/>
                  </a:lnTo>
                  <a:lnTo>
                    <a:pt x="40" y="31"/>
                  </a:lnTo>
                  <a:lnTo>
                    <a:pt x="119" y="31"/>
                  </a:lnTo>
                  <a:lnTo>
                    <a:pt x="119"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64"/>
            <p:cNvSpPr>
              <a:spLocks/>
            </p:cNvSpPr>
            <p:nvPr/>
          </p:nvSpPr>
          <p:spPr bwMode="auto">
            <a:xfrm>
              <a:off x="4120" y="2627"/>
              <a:ext cx="666" cy="834"/>
            </a:xfrm>
            <a:custGeom>
              <a:avLst/>
              <a:gdLst>
                <a:gd name="T0" fmla="*/ 251 w 799"/>
                <a:gd name="T1" fmla="*/ 0 h 1000"/>
                <a:gd name="T2" fmla="*/ 201 w 799"/>
                <a:gd name="T3" fmla="*/ 3 h 1000"/>
                <a:gd name="T4" fmla="*/ 152 w 799"/>
                <a:gd name="T5" fmla="*/ 8 h 1000"/>
                <a:gd name="T6" fmla="*/ 108 w 799"/>
                <a:gd name="T7" fmla="*/ 17 h 1000"/>
                <a:gd name="T8" fmla="*/ 68 w 799"/>
                <a:gd name="T9" fmla="*/ 28 h 1000"/>
                <a:gd name="T10" fmla="*/ 37 w 799"/>
                <a:gd name="T11" fmla="*/ 42 h 1000"/>
                <a:gd name="T12" fmla="*/ 13 w 799"/>
                <a:gd name="T13" fmla="*/ 57 h 1000"/>
                <a:gd name="T14" fmla="*/ 3 w 799"/>
                <a:gd name="T15" fmla="*/ 77 h 1000"/>
                <a:gd name="T16" fmla="*/ 0 w 799"/>
                <a:gd name="T17" fmla="*/ 149 h 1000"/>
                <a:gd name="T18" fmla="*/ 5 w 799"/>
                <a:gd name="T19" fmla="*/ 167 h 1000"/>
                <a:gd name="T20" fmla="*/ 19 w 799"/>
                <a:gd name="T21" fmla="*/ 183 h 1000"/>
                <a:gd name="T22" fmla="*/ 19 w 799"/>
                <a:gd name="T23" fmla="*/ 615 h 1000"/>
                <a:gd name="T24" fmla="*/ 32 w 799"/>
                <a:gd name="T25" fmla="*/ 635 h 1000"/>
                <a:gd name="T26" fmla="*/ 53 w 799"/>
                <a:gd name="T27" fmla="*/ 651 h 1000"/>
                <a:gd name="T28" fmla="*/ 83 w 799"/>
                <a:gd name="T29" fmla="*/ 666 h 1000"/>
                <a:gd name="T30" fmla="*/ 119 w 799"/>
                <a:gd name="T31" fmla="*/ 678 h 1000"/>
                <a:gd name="T32" fmla="*/ 161 w 799"/>
                <a:gd name="T33" fmla="*/ 686 h 1000"/>
                <a:gd name="T34" fmla="*/ 206 w 799"/>
                <a:gd name="T35" fmla="*/ 693 h 1000"/>
                <a:gd name="T36" fmla="*/ 253 w 799"/>
                <a:gd name="T37" fmla="*/ 696 h 1000"/>
                <a:gd name="T38" fmla="*/ 301 w 799"/>
                <a:gd name="T39" fmla="*/ 696 h 1000"/>
                <a:gd name="T40" fmla="*/ 348 w 799"/>
                <a:gd name="T41" fmla="*/ 693 h 1000"/>
                <a:gd name="T42" fmla="*/ 394 w 799"/>
                <a:gd name="T43" fmla="*/ 686 h 1000"/>
                <a:gd name="T44" fmla="*/ 436 w 799"/>
                <a:gd name="T45" fmla="*/ 678 h 1000"/>
                <a:gd name="T46" fmla="*/ 473 w 799"/>
                <a:gd name="T47" fmla="*/ 666 h 1000"/>
                <a:gd name="T48" fmla="*/ 502 w 799"/>
                <a:gd name="T49" fmla="*/ 651 h 1000"/>
                <a:gd name="T50" fmla="*/ 523 w 799"/>
                <a:gd name="T51" fmla="*/ 635 h 1000"/>
                <a:gd name="T52" fmla="*/ 535 w 799"/>
                <a:gd name="T53" fmla="*/ 615 h 1000"/>
                <a:gd name="T54" fmla="*/ 536 w 799"/>
                <a:gd name="T55" fmla="*/ 183 h 1000"/>
                <a:gd name="T56" fmla="*/ 549 w 799"/>
                <a:gd name="T57" fmla="*/ 167 h 1000"/>
                <a:gd name="T58" fmla="*/ 555 w 799"/>
                <a:gd name="T59" fmla="*/ 149 h 1000"/>
                <a:gd name="T60" fmla="*/ 553 w 799"/>
                <a:gd name="T61" fmla="*/ 77 h 1000"/>
                <a:gd name="T62" fmla="*/ 541 w 799"/>
                <a:gd name="T63" fmla="*/ 57 h 1000"/>
                <a:gd name="T64" fmla="*/ 518 w 799"/>
                <a:gd name="T65" fmla="*/ 42 h 1000"/>
                <a:gd name="T66" fmla="*/ 486 w 799"/>
                <a:gd name="T67" fmla="*/ 28 h 1000"/>
                <a:gd name="T68" fmla="*/ 448 w 799"/>
                <a:gd name="T69" fmla="*/ 17 h 1000"/>
                <a:gd name="T70" fmla="*/ 403 w 799"/>
                <a:gd name="T71" fmla="*/ 8 h 1000"/>
                <a:gd name="T72" fmla="*/ 354 w 799"/>
                <a:gd name="T73" fmla="*/ 3 h 1000"/>
                <a:gd name="T74" fmla="*/ 303 w 799"/>
                <a:gd name="T75" fmla="*/ 0 h 1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9"/>
                <a:gd name="T115" fmla="*/ 0 h 1000"/>
                <a:gd name="T116" fmla="*/ 799 w 799"/>
                <a:gd name="T117" fmla="*/ 1000 h 1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9" h="1000">
                  <a:moveTo>
                    <a:pt x="399" y="0"/>
                  </a:moveTo>
                  <a:lnTo>
                    <a:pt x="361" y="0"/>
                  </a:lnTo>
                  <a:lnTo>
                    <a:pt x="325" y="1"/>
                  </a:lnTo>
                  <a:lnTo>
                    <a:pt x="289" y="4"/>
                  </a:lnTo>
                  <a:lnTo>
                    <a:pt x="253" y="7"/>
                  </a:lnTo>
                  <a:lnTo>
                    <a:pt x="218" y="12"/>
                  </a:lnTo>
                  <a:lnTo>
                    <a:pt x="186" y="18"/>
                  </a:lnTo>
                  <a:lnTo>
                    <a:pt x="155" y="24"/>
                  </a:lnTo>
                  <a:lnTo>
                    <a:pt x="125" y="31"/>
                  </a:lnTo>
                  <a:lnTo>
                    <a:pt x="98" y="40"/>
                  </a:lnTo>
                  <a:lnTo>
                    <a:pt x="74" y="49"/>
                  </a:lnTo>
                  <a:lnTo>
                    <a:pt x="53" y="60"/>
                  </a:lnTo>
                  <a:lnTo>
                    <a:pt x="34" y="70"/>
                  </a:lnTo>
                  <a:lnTo>
                    <a:pt x="19" y="82"/>
                  </a:lnTo>
                  <a:lnTo>
                    <a:pt x="9" y="96"/>
                  </a:lnTo>
                  <a:lnTo>
                    <a:pt x="3" y="110"/>
                  </a:lnTo>
                  <a:lnTo>
                    <a:pt x="0" y="125"/>
                  </a:lnTo>
                  <a:lnTo>
                    <a:pt x="0" y="215"/>
                  </a:lnTo>
                  <a:lnTo>
                    <a:pt x="1" y="228"/>
                  </a:lnTo>
                  <a:lnTo>
                    <a:pt x="7" y="240"/>
                  </a:lnTo>
                  <a:lnTo>
                    <a:pt x="16" y="251"/>
                  </a:lnTo>
                  <a:lnTo>
                    <a:pt x="27" y="263"/>
                  </a:lnTo>
                  <a:lnTo>
                    <a:pt x="27" y="868"/>
                  </a:lnTo>
                  <a:lnTo>
                    <a:pt x="28" y="884"/>
                  </a:lnTo>
                  <a:lnTo>
                    <a:pt x="36" y="898"/>
                  </a:lnTo>
                  <a:lnTo>
                    <a:pt x="45" y="913"/>
                  </a:lnTo>
                  <a:lnTo>
                    <a:pt x="59" y="925"/>
                  </a:lnTo>
                  <a:lnTo>
                    <a:pt x="77" y="937"/>
                  </a:lnTo>
                  <a:lnTo>
                    <a:pt x="96" y="947"/>
                  </a:lnTo>
                  <a:lnTo>
                    <a:pt x="119" y="958"/>
                  </a:lnTo>
                  <a:lnTo>
                    <a:pt x="144" y="967"/>
                  </a:lnTo>
                  <a:lnTo>
                    <a:pt x="171" y="975"/>
                  </a:lnTo>
                  <a:lnTo>
                    <a:pt x="200" y="981"/>
                  </a:lnTo>
                  <a:lnTo>
                    <a:pt x="232" y="987"/>
                  </a:lnTo>
                  <a:lnTo>
                    <a:pt x="263" y="991"/>
                  </a:lnTo>
                  <a:lnTo>
                    <a:pt x="296" y="996"/>
                  </a:lnTo>
                  <a:lnTo>
                    <a:pt x="329" y="999"/>
                  </a:lnTo>
                  <a:lnTo>
                    <a:pt x="364" y="1000"/>
                  </a:lnTo>
                  <a:lnTo>
                    <a:pt x="399" y="1000"/>
                  </a:lnTo>
                  <a:lnTo>
                    <a:pt x="433" y="1000"/>
                  </a:lnTo>
                  <a:lnTo>
                    <a:pt x="468" y="999"/>
                  </a:lnTo>
                  <a:lnTo>
                    <a:pt x="502" y="996"/>
                  </a:lnTo>
                  <a:lnTo>
                    <a:pt x="535" y="991"/>
                  </a:lnTo>
                  <a:lnTo>
                    <a:pt x="567" y="987"/>
                  </a:lnTo>
                  <a:lnTo>
                    <a:pt x="599" y="981"/>
                  </a:lnTo>
                  <a:lnTo>
                    <a:pt x="627" y="975"/>
                  </a:lnTo>
                  <a:lnTo>
                    <a:pt x="654" y="967"/>
                  </a:lnTo>
                  <a:lnTo>
                    <a:pt x="680" y="958"/>
                  </a:lnTo>
                  <a:lnTo>
                    <a:pt x="702" y="947"/>
                  </a:lnTo>
                  <a:lnTo>
                    <a:pt x="722" y="937"/>
                  </a:lnTo>
                  <a:lnTo>
                    <a:pt x="740" y="925"/>
                  </a:lnTo>
                  <a:lnTo>
                    <a:pt x="754" y="913"/>
                  </a:lnTo>
                  <a:lnTo>
                    <a:pt x="763" y="898"/>
                  </a:lnTo>
                  <a:lnTo>
                    <a:pt x="770" y="884"/>
                  </a:lnTo>
                  <a:lnTo>
                    <a:pt x="772" y="868"/>
                  </a:lnTo>
                  <a:lnTo>
                    <a:pt x="772" y="263"/>
                  </a:lnTo>
                  <a:lnTo>
                    <a:pt x="782" y="251"/>
                  </a:lnTo>
                  <a:lnTo>
                    <a:pt x="791" y="240"/>
                  </a:lnTo>
                  <a:lnTo>
                    <a:pt x="797" y="228"/>
                  </a:lnTo>
                  <a:lnTo>
                    <a:pt x="799" y="215"/>
                  </a:lnTo>
                  <a:lnTo>
                    <a:pt x="799" y="125"/>
                  </a:lnTo>
                  <a:lnTo>
                    <a:pt x="796" y="110"/>
                  </a:lnTo>
                  <a:lnTo>
                    <a:pt x="790" y="96"/>
                  </a:lnTo>
                  <a:lnTo>
                    <a:pt x="779" y="82"/>
                  </a:lnTo>
                  <a:lnTo>
                    <a:pt x="764" y="70"/>
                  </a:lnTo>
                  <a:lnTo>
                    <a:pt x="746" y="60"/>
                  </a:lnTo>
                  <a:lnTo>
                    <a:pt x="725" y="49"/>
                  </a:lnTo>
                  <a:lnTo>
                    <a:pt x="699" y="40"/>
                  </a:lnTo>
                  <a:lnTo>
                    <a:pt x="674" y="31"/>
                  </a:lnTo>
                  <a:lnTo>
                    <a:pt x="644" y="24"/>
                  </a:lnTo>
                  <a:lnTo>
                    <a:pt x="612" y="18"/>
                  </a:lnTo>
                  <a:lnTo>
                    <a:pt x="579" y="12"/>
                  </a:lnTo>
                  <a:lnTo>
                    <a:pt x="544" y="7"/>
                  </a:lnTo>
                  <a:lnTo>
                    <a:pt x="510" y="4"/>
                  </a:lnTo>
                  <a:lnTo>
                    <a:pt x="472" y="1"/>
                  </a:lnTo>
                  <a:lnTo>
                    <a:pt x="436" y="0"/>
                  </a:lnTo>
                  <a:lnTo>
                    <a:pt x="39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65"/>
            <p:cNvSpPr>
              <a:spLocks/>
            </p:cNvSpPr>
            <p:nvPr/>
          </p:nvSpPr>
          <p:spPr bwMode="auto">
            <a:xfrm>
              <a:off x="4177" y="2868"/>
              <a:ext cx="551" cy="558"/>
            </a:xfrm>
            <a:custGeom>
              <a:avLst/>
              <a:gdLst>
                <a:gd name="T0" fmla="*/ 458 w 661"/>
                <a:gd name="T1" fmla="*/ 408 h 669"/>
                <a:gd name="T2" fmla="*/ 450 w 661"/>
                <a:gd name="T3" fmla="*/ 418 h 669"/>
                <a:gd name="T4" fmla="*/ 434 w 661"/>
                <a:gd name="T5" fmla="*/ 429 h 669"/>
                <a:gd name="T6" fmla="*/ 411 w 661"/>
                <a:gd name="T7" fmla="*/ 439 h 669"/>
                <a:gd name="T8" fmla="*/ 382 w 661"/>
                <a:gd name="T9" fmla="*/ 449 h 669"/>
                <a:gd name="T10" fmla="*/ 345 w 661"/>
                <a:gd name="T11" fmla="*/ 455 h 669"/>
                <a:gd name="T12" fmla="*/ 303 w 661"/>
                <a:gd name="T13" fmla="*/ 462 h 669"/>
                <a:gd name="T14" fmla="*/ 256 w 661"/>
                <a:gd name="T15" fmla="*/ 465 h 669"/>
                <a:gd name="T16" fmla="*/ 203 w 661"/>
                <a:gd name="T17" fmla="*/ 465 h 669"/>
                <a:gd name="T18" fmla="*/ 157 w 661"/>
                <a:gd name="T19" fmla="*/ 462 h 669"/>
                <a:gd name="T20" fmla="*/ 115 w 661"/>
                <a:gd name="T21" fmla="*/ 455 h 669"/>
                <a:gd name="T22" fmla="*/ 78 w 661"/>
                <a:gd name="T23" fmla="*/ 449 h 669"/>
                <a:gd name="T24" fmla="*/ 48 w 661"/>
                <a:gd name="T25" fmla="*/ 439 h 669"/>
                <a:gd name="T26" fmla="*/ 25 w 661"/>
                <a:gd name="T27" fmla="*/ 429 h 669"/>
                <a:gd name="T28" fmla="*/ 9 w 661"/>
                <a:gd name="T29" fmla="*/ 418 h 669"/>
                <a:gd name="T30" fmla="*/ 1 w 661"/>
                <a:gd name="T31" fmla="*/ 408 h 669"/>
                <a:gd name="T32" fmla="*/ 0 w 661"/>
                <a:gd name="T33" fmla="*/ 0 h 669"/>
                <a:gd name="T34" fmla="*/ 22 w 661"/>
                <a:gd name="T35" fmla="*/ 8 h 669"/>
                <a:gd name="T36" fmla="*/ 46 w 661"/>
                <a:gd name="T37" fmla="*/ 15 h 669"/>
                <a:gd name="T38" fmla="*/ 73 w 661"/>
                <a:gd name="T39" fmla="*/ 22 h 669"/>
                <a:gd name="T40" fmla="*/ 103 w 661"/>
                <a:gd name="T41" fmla="*/ 28 h 669"/>
                <a:gd name="T42" fmla="*/ 133 w 661"/>
                <a:gd name="T43" fmla="*/ 30 h 669"/>
                <a:gd name="T44" fmla="*/ 164 w 661"/>
                <a:gd name="T45" fmla="*/ 33 h 669"/>
                <a:gd name="T46" fmla="*/ 198 w 661"/>
                <a:gd name="T47" fmla="*/ 34 h 669"/>
                <a:gd name="T48" fmla="*/ 230 w 661"/>
                <a:gd name="T49" fmla="*/ 36 h 669"/>
                <a:gd name="T50" fmla="*/ 263 w 661"/>
                <a:gd name="T51" fmla="*/ 34 h 669"/>
                <a:gd name="T52" fmla="*/ 295 w 661"/>
                <a:gd name="T53" fmla="*/ 33 h 669"/>
                <a:gd name="T54" fmla="*/ 328 w 661"/>
                <a:gd name="T55" fmla="*/ 30 h 669"/>
                <a:gd name="T56" fmla="*/ 358 w 661"/>
                <a:gd name="T57" fmla="*/ 28 h 669"/>
                <a:gd name="T58" fmla="*/ 388 w 661"/>
                <a:gd name="T59" fmla="*/ 22 h 669"/>
                <a:gd name="T60" fmla="*/ 413 w 661"/>
                <a:gd name="T61" fmla="*/ 15 h 669"/>
                <a:gd name="T62" fmla="*/ 438 w 661"/>
                <a:gd name="T63" fmla="*/ 8 h 669"/>
                <a:gd name="T64" fmla="*/ 459 w 661"/>
                <a:gd name="T65" fmla="*/ 0 h 6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1"/>
                <a:gd name="T100" fmla="*/ 0 h 669"/>
                <a:gd name="T101" fmla="*/ 661 w 661"/>
                <a:gd name="T102" fmla="*/ 669 h 6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1" h="669">
                  <a:moveTo>
                    <a:pt x="661" y="579"/>
                  </a:moveTo>
                  <a:lnTo>
                    <a:pt x="660" y="586"/>
                  </a:lnTo>
                  <a:lnTo>
                    <a:pt x="655" y="594"/>
                  </a:lnTo>
                  <a:lnTo>
                    <a:pt x="648" y="601"/>
                  </a:lnTo>
                  <a:lnTo>
                    <a:pt x="639" y="609"/>
                  </a:lnTo>
                  <a:lnTo>
                    <a:pt x="625" y="616"/>
                  </a:lnTo>
                  <a:lnTo>
                    <a:pt x="610" y="624"/>
                  </a:lnTo>
                  <a:lnTo>
                    <a:pt x="592" y="631"/>
                  </a:lnTo>
                  <a:lnTo>
                    <a:pt x="573" y="637"/>
                  </a:lnTo>
                  <a:lnTo>
                    <a:pt x="550" y="645"/>
                  </a:lnTo>
                  <a:lnTo>
                    <a:pt x="525" y="651"/>
                  </a:lnTo>
                  <a:lnTo>
                    <a:pt x="497" y="655"/>
                  </a:lnTo>
                  <a:lnTo>
                    <a:pt x="467" y="660"/>
                  </a:lnTo>
                  <a:lnTo>
                    <a:pt x="436" y="664"/>
                  </a:lnTo>
                  <a:lnTo>
                    <a:pt x="403" y="666"/>
                  </a:lnTo>
                  <a:lnTo>
                    <a:pt x="368" y="669"/>
                  </a:lnTo>
                  <a:lnTo>
                    <a:pt x="331" y="669"/>
                  </a:lnTo>
                  <a:lnTo>
                    <a:pt x="293" y="669"/>
                  </a:lnTo>
                  <a:lnTo>
                    <a:pt x="258" y="666"/>
                  </a:lnTo>
                  <a:lnTo>
                    <a:pt x="225" y="664"/>
                  </a:lnTo>
                  <a:lnTo>
                    <a:pt x="194" y="660"/>
                  </a:lnTo>
                  <a:lnTo>
                    <a:pt x="165" y="655"/>
                  </a:lnTo>
                  <a:lnTo>
                    <a:pt x="138" y="651"/>
                  </a:lnTo>
                  <a:lnTo>
                    <a:pt x="112" y="645"/>
                  </a:lnTo>
                  <a:lnTo>
                    <a:pt x="90" y="637"/>
                  </a:lnTo>
                  <a:lnTo>
                    <a:pt x="69" y="631"/>
                  </a:lnTo>
                  <a:lnTo>
                    <a:pt x="51" y="624"/>
                  </a:lnTo>
                  <a:lnTo>
                    <a:pt x="36" y="616"/>
                  </a:lnTo>
                  <a:lnTo>
                    <a:pt x="24" y="609"/>
                  </a:lnTo>
                  <a:lnTo>
                    <a:pt x="13" y="601"/>
                  </a:lnTo>
                  <a:lnTo>
                    <a:pt x="6" y="594"/>
                  </a:lnTo>
                  <a:lnTo>
                    <a:pt x="1" y="586"/>
                  </a:lnTo>
                  <a:lnTo>
                    <a:pt x="0" y="579"/>
                  </a:lnTo>
                  <a:lnTo>
                    <a:pt x="0" y="0"/>
                  </a:lnTo>
                  <a:lnTo>
                    <a:pt x="15" y="6"/>
                  </a:lnTo>
                  <a:lnTo>
                    <a:pt x="31" y="12"/>
                  </a:lnTo>
                  <a:lnTo>
                    <a:pt x="48" y="18"/>
                  </a:lnTo>
                  <a:lnTo>
                    <a:pt x="66" y="22"/>
                  </a:lnTo>
                  <a:lnTo>
                    <a:pt x="85" y="27"/>
                  </a:lnTo>
                  <a:lnTo>
                    <a:pt x="105" y="31"/>
                  </a:lnTo>
                  <a:lnTo>
                    <a:pt x="126" y="34"/>
                  </a:lnTo>
                  <a:lnTo>
                    <a:pt x="147" y="39"/>
                  </a:lnTo>
                  <a:lnTo>
                    <a:pt x="168" y="42"/>
                  </a:lnTo>
                  <a:lnTo>
                    <a:pt x="191" y="43"/>
                  </a:lnTo>
                  <a:lnTo>
                    <a:pt x="213" y="46"/>
                  </a:lnTo>
                  <a:lnTo>
                    <a:pt x="236" y="48"/>
                  </a:lnTo>
                  <a:lnTo>
                    <a:pt x="260" y="49"/>
                  </a:lnTo>
                  <a:lnTo>
                    <a:pt x="284" y="49"/>
                  </a:lnTo>
                  <a:lnTo>
                    <a:pt x="306" y="51"/>
                  </a:lnTo>
                  <a:lnTo>
                    <a:pt x="331" y="51"/>
                  </a:lnTo>
                  <a:lnTo>
                    <a:pt x="355" y="51"/>
                  </a:lnTo>
                  <a:lnTo>
                    <a:pt x="379" y="49"/>
                  </a:lnTo>
                  <a:lnTo>
                    <a:pt x="403" y="49"/>
                  </a:lnTo>
                  <a:lnTo>
                    <a:pt x="425" y="48"/>
                  </a:lnTo>
                  <a:lnTo>
                    <a:pt x="449" y="46"/>
                  </a:lnTo>
                  <a:lnTo>
                    <a:pt x="472" y="43"/>
                  </a:lnTo>
                  <a:lnTo>
                    <a:pt x="494" y="42"/>
                  </a:lnTo>
                  <a:lnTo>
                    <a:pt x="516" y="39"/>
                  </a:lnTo>
                  <a:lnTo>
                    <a:pt x="537" y="34"/>
                  </a:lnTo>
                  <a:lnTo>
                    <a:pt x="558" y="31"/>
                  </a:lnTo>
                  <a:lnTo>
                    <a:pt x="577" y="27"/>
                  </a:lnTo>
                  <a:lnTo>
                    <a:pt x="595" y="22"/>
                  </a:lnTo>
                  <a:lnTo>
                    <a:pt x="613" y="18"/>
                  </a:lnTo>
                  <a:lnTo>
                    <a:pt x="631" y="12"/>
                  </a:lnTo>
                  <a:lnTo>
                    <a:pt x="646" y="6"/>
                  </a:lnTo>
                  <a:lnTo>
                    <a:pt x="661" y="0"/>
                  </a:lnTo>
                  <a:lnTo>
                    <a:pt x="661" y="57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66"/>
            <p:cNvSpPr>
              <a:spLocks/>
            </p:cNvSpPr>
            <p:nvPr/>
          </p:nvSpPr>
          <p:spPr bwMode="auto">
            <a:xfrm>
              <a:off x="4177" y="2868"/>
              <a:ext cx="551" cy="558"/>
            </a:xfrm>
            <a:custGeom>
              <a:avLst/>
              <a:gdLst>
                <a:gd name="T0" fmla="*/ 458 w 661"/>
                <a:gd name="T1" fmla="*/ 408 h 669"/>
                <a:gd name="T2" fmla="*/ 450 w 661"/>
                <a:gd name="T3" fmla="*/ 418 h 669"/>
                <a:gd name="T4" fmla="*/ 434 w 661"/>
                <a:gd name="T5" fmla="*/ 429 h 669"/>
                <a:gd name="T6" fmla="*/ 411 w 661"/>
                <a:gd name="T7" fmla="*/ 439 h 669"/>
                <a:gd name="T8" fmla="*/ 382 w 661"/>
                <a:gd name="T9" fmla="*/ 449 h 669"/>
                <a:gd name="T10" fmla="*/ 345 w 661"/>
                <a:gd name="T11" fmla="*/ 455 h 669"/>
                <a:gd name="T12" fmla="*/ 303 w 661"/>
                <a:gd name="T13" fmla="*/ 462 h 669"/>
                <a:gd name="T14" fmla="*/ 256 w 661"/>
                <a:gd name="T15" fmla="*/ 465 h 669"/>
                <a:gd name="T16" fmla="*/ 203 w 661"/>
                <a:gd name="T17" fmla="*/ 465 h 669"/>
                <a:gd name="T18" fmla="*/ 157 w 661"/>
                <a:gd name="T19" fmla="*/ 462 h 669"/>
                <a:gd name="T20" fmla="*/ 115 w 661"/>
                <a:gd name="T21" fmla="*/ 455 h 669"/>
                <a:gd name="T22" fmla="*/ 78 w 661"/>
                <a:gd name="T23" fmla="*/ 449 h 669"/>
                <a:gd name="T24" fmla="*/ 48 w 661"/>
                <a:gd name="T25" fmla="*/ 439 h 669"/>
                <a:gd name="T26" fmla="*/ 25 w 661"/>
                <a:gd name="T27" fmla="*/ 429 h 669"/>
                <a:gd name="T28" fmla="*/ 9 w 661"/>
                <a:gd name="T29" fmla="*/ 418 h 669"/>
                <a:gd name="T30" fmla="*/ 1 w 661"/>
                <a:gd name="T31" fmla="*/ 408 h 669"/>
                <a:gd name="T32" fmla="*/ 0 w 661"/>
                <a:gd name="T33" fmla="*/ 0 h 669"/>
                <a:gd name="T34" fmla="*/ 22 w 661"/>
                <a:gd name="T35" fmla="*/ 8 h 669"/>
                <a:gd name="T36" fmla="*/ 46 w 661"/>
                <a:gd name="T37" fmla="*/ 15 h 669"/>
                <a:gd name="T38" fmla="*/ 73 w 661"/>
                <a:gd name="T39" fmla="*/ 22 h 669"/>
                <a:gd name="T40" fmla="*/ 103 w 661"/>
                <a:gd name="T41" fmla="*/ 28 h 669"/>
                <a:gd name="T42" fmla="*/ 133 w 661"/>
                <a:gd name="T43" fmla="*/ 30 h 669"/>
                <a:gd name="T44" fmla="*/ 164 w 661"/>
                <a:gd name="T45" fmla="*/ 33 h 669"/>
                <a:gd name="T46" fmla="*/ 198 w 661"/>
                <a:gd name="T47" fmla="*/ 34 h 669"/>
                <a:gd name="T48" fmla="*/ 230 w 661"/>
                <a:gd name="T49" fmla="*/ 36 h 669"/>
                <a:gd name="T50" fmla="*/ 263 w 661"/>
                <a:gd name="T51" fmla="*/ 34 h 669"/>
                <a:gd name="T52" fmla="*/ 295 w 661"/>
                <a:gd name="T53" fmla="*/ 33 h 669"/>
                <a:gd name="T54" fmla="*/ 328 w 661"/>
                <a:gd name="T55" fmla="*/ 30 h 669"/>
                <a:gd name="T56" fmla="*/ 358 w 661"/>
                <a:gd name="T57" fmla="*/ 28 h 669"/>
                <a:gd name="T58" fmla="*/ 388 w 661"/>
                <a:gd name="T59" fmla="*/ 22 h 669"/>
                <a:gd name="T60" fmla="*/ 413 w 661"/>
                <a:gd name="T61" fmla="*/ 15 h 669"/>
                <a:gd name="T62" fmla="*/ 438 w 661"/>
                <a:gd name="T63" fmla="*/ 8 h 669"/>
                <a:gd name="T64" fmla="*/ 459 w 661"/>
                <a:gd name="T65" fmla="*/ 0 h 6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1"/>
                <a:gd name="T100" fmla="*/ 0 h 669"/>
                <a:gd name="T101" fmla="*/ 661 w 661"/>
                <a:gd name="T102" fmla="*/ 669 h 6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1" h="669">
                  <a:moveTo>
                    <a:pt x="661" y="579"/>
                  </a:moveTo>
                  <a:lnTo>
                    <a:pt x="660" y="586"/>
                  </a:lnTo>
                  <a:lnTo>
                    <a:pt x="655" y="594"/>
                  </a:lnTo>
                  <a:lnTo>
                    <a:pt x="648" y="601"/>
                  </a:lnTo>
                  <a:lnTo>
                    <a:pt x="639" y="609"/>
                  </a:lnTo>
                  <a:lnTo>
                    <a:pt x="625" y="616"/>
                  </a:lnTo>
                  <a:lnTo>
                    <a:pt x="610" y="624"/>
                  </a:lnTo>
                  <a:lnTo>
                    <a:pt x="592" y="631"/>
                  </a:lnTo>
                  <a:lnTo>
                    <a:pt x="573" y="637"/>
                  </a:lnTo>
                  <a:lnTo>
                    <a:pt x="550" y="645"/>
                  </a:lnTo>
                  <a:lnTo>
                    <a:pt x="525" y="651"/>
                  </a:lnTo>
                  <a:lnTo>
                    <a:pt x="497" y="655"/>
                  </a:lnTo>
                  <a:lnTo>
                    <a:pt x="467" y="660"/>
                  </a:lnTo>
                  <a:lnTo>
                    <a:pt x="436" y="664"/>
                  </a:lnTo>
                  <a:lnTo>
                    <a:pt x="403" y="666"/>
                  </a:lnTo>
                  <a:lnTo>
                    <a:pt x="368" y="669"/>
                  </a:lnTo>
                  <a:lnTo>
                    <a:pt x="331" y="669"/>
                  </a:lnTo>
                  <a:lnTo>
                    <a:pt x="293" y="669"/>
                  </a:lnTo>
                  <a:lnTo>
                    <a:pt x="258" y="666"/>
                  </a:lnTo>
                  <a:lnTo>
                    <a:pt x="225" y="664"/>
                  </a:lnTo>
                  <a:lnTo>
                    <a:pt x="194" y="660"/>
                  </a:lnTo>
                  <a:lnTo>
                    <a:pt x="165" y="655"/>
                  </a:lnTo>
                  <a:lnTo>
                    <a:pt x="138" y="651"/>
                  </a:lnTo>
                  <a:lnTo>
                    <a:pt x="112" y="645"/>
                  </a:lnTo>
                  <a:lnTo>
                    <a:pt x="90" y="637"/>
                  </a:lnTo>
                  <a:lnTo>
                    <a:pt x="69" y="631"/>
                  </a:lnTo>
                  <a:lnTo>
                    <a:pt x="51" y="624"/>
                  </a:lnTo>
                  <a:lnTo>
                    <a:pt x="36" y="616"/>
                  </a:lnTo>
                  <a:lnTo>
                    <a:pt x="24" y="609"/>
                  </a:lnTo>
                  <a:lnTo>
                    <a:pt x="13" y="601"/>
                  </a:lnTo>
                  <a:lnTo>
                    <a:pt x="6" y="594"/>
                  </a:lnTo>
                  <a:lnTo>
                    <a:pt x="1" y="586"/>
                  </a:lnTo>
                  <a:lnTo>
                    <a:pt x="0" y="579"/>
                  </a:lnTo>
                  <a:lnTo>
                    <a:pt x="0" y="0"/>
                  </a:lnTo>
                  <a:lnTo>
                    <a:pt x="15" y="6"/>
                  </a:lnTo>
                  <a:lnTo>
                    <a:pt x="31" y="12"/>
                  </a:lnTo>
                  <a:lnTo>
                    <a:pt x="48" y="18"/>
                  </a:lnTo>
                  <a:lnTo>
                    <a:pt x="66" y="22"/>
                  </a:lnTo>
                  <a:lnTo>
                    <a:pt x="85" y="27"/>
                  </a:lnTo>
                  <a:lnTo>
                    <a:pt x="105" y="31"/>
                  </a:lnTo>
                  <a:lnTo>
                    <a:pt x="126" y="34"/>
                  </a:lnTo>
                  <a:lnTo>
                    <a:pt x="147" y="39"/>
                  </a:lnTo>
                  <a:lnTo>
                    <a:pt x="168" y="42"/>
                  </a:lnTo>
                  <a:lnTo>
                    <a:pt x="191" y="43"/>
                  </a:lnTo>
                  <a:lnTo>
                    <a:pt x="213" y="46"/>
                  </a:lnTo>
                  <a:lnTo>
                    <a:pt x="236" y="48"/>
                  </a:lnTo>
                  <a:lnTo>
                    <a:pt x="260" y="49"/>
                  </a:lnTo>
                  <a:lnTo>
                    <a:pt x="284" y="49"/>
                  </a:lnTo>
                  <a:lnTo>
                    <a:pt x="306" y="51"/>
                  </a:lnTo>
                  <a:lnTo>
                    <a:pt x="331" y="51"/>
                  </a:lnTo>
                  <a:lnTo>
                    <a:pt x="355" y="51"/>
                  </a:lnTo>
                  <a:lnTo>
                    <a:pt x="379" y="49"/>
                  </a:lnTo>
                  <a:lnTo>
                    <a:pt x="403" y="49"/>
                  </a:lnTo>
                  <a:lnTo>
                    <a:pt x="425" y="48"/>
                  </a:lnTo>
                  <a:lnTo>
                    <a:pt x="449" y="46"/>
                  </a:lnTo>
                  <a:lnTo>
                    <a:pt x="472" y="43"/>
                  </a:lnTo>
                  <a:lnTo>
                    <a:pt x="494" y="42"/>
                  </a:lnTo>
                  <a:lnTo>
                    <a:pt x="516" y="39"/>
                  </a:lnTo>
                  <a:lnTo>
                    <a:pt x="537" y="34"/>
                  </a:lnTo>
                  <a:lnTo>
                    <a:pt x="558" y="31"/>
                  </a:lnTo>
                  <a:lnTo>
                    <a:pt x="577" y="27"/>
                  </a:lnTo>
                  <a:lnTo>
                    <a:pt x="595" y="22"/>
                  </a:lnTo>
                  <a:lnTo>
                    <a:pt x="613" y="18"/>
                  </a:lnTo>
                  <a:lnTo>
                    <a:pt x="631" y="12"/>
                  </a:lnTo>
                  <a:lnTo>
                    <a:pt x="646" y="6"/>
                  </a:lnTo>
                  <a:lnTo>
                    <a:pt x="661" y="0"/>
                  </a:lnTo>
                  <a:lnTo>
                    <a:pt x="661" y="579"/>
                  </a:lnTo>
                  <a:close/>
                </a:path>
              </a:pathLst>
            </a:custGeom>
            <a:solidFill>
              <a:srgbClr val="4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67"/>
            <p:cNvSpPr>
              <a:spLocks/>
            </p:cNvSpPr>
            <p:nvPr/>
          </p:nvSpPr>
          <p:spPr bwMode="auto">
            <a:xfrm>
              <a:off x="4229" y="2953"/>
              <a:ext cx="102" cy="383"/>
            </a:xfrm>
            <a:custGeom>
              <a:avLst/>
              <a:gdLst>
                <a:gd name="T0" fmla="*/ 85 w 122"/>
                <a:gd name="T1" fmla="*/ 276 h 459"/>
                <a:gd name="T2" fmla="*/ 84 w 122"/>
                <a:gd name="T3" fmla="*/ 285 h 459"/>
                <a:gd name="T4" fmla="*/ 82 w 122"/>
                <a:gd name="T5" fmla="*/ 293 h 459"/>
                <a:gd name="T6" fmla="*/ 78 w 122"/>
                <a:gd name="T7" fmla="*/ 300 h 459"/>
                <a:gd name="T8" fmla="*/ 73 w 122"/>
                <a:gd name="T9" fmla="*/ 307 h 459"/>
                <a:gd name="T10" fmla="*/ 66 w 122"/>
                <a:gd name="T11" fmla="*/ 312 h 459"/>
                <a:gd name="T12" fmla="*/ 59 w 122"/>
                <a:gd name="T13" fmla="*/ 316 h 459"/>
                <a:gd name="T14" fmla="*/ 51 w 122"/>
                <a:gd name="T15" fmla="*/ 318 h 459"/>
                <a:gd name="T16" fmla="*/ 43 w 122"/>
                <a:gd name="T17" fmla="*/ 320 h 459"/>
                <a:gd name="T18" fmla="*/ 43 w 122"/>
                <a:gd name="T19" fmla="*/ 320 h 459"/>
                <a:gd name="T20" fmla="*/ 34 w 122"/>
                <a:gd name="T21" fmla="*/ 318 h 459"/>
                <a:gd name="T22" fmla="*/ 26 w 122"/>
                <a:gd name="T23" fmla="*/ 316 h 459"/>
                <a:gd name="T24" fmla="*/ 19 w 122"/>
                <a:gd name="T25" fmla="*/ 312 h 459"/>
                <a:gd name="T26" fmla="*/ 13 w 122"/>
                <a:gd name="T27" fmla="*/ 307 h 459"/>
                <a:gd name="T28" fmla="*/ 7 w 122"/>
                <a:gd name="T29" fmla="*/ 300 h 459"/>
                <a:gd name="T30" fmla="*/ 3 w 122"/>
                <a:gd name="T31" fmla="*/ 293 h 459"/>
                <a:gd name="T32" fmla="*/ 1 w 122"/>
                <a:gd name="T33" fmla="*/ 285 h 459"/>
                <a:gd name="T34" fmla="*/ 0 w 122"/>
                <a:gd name="T35" fmla="*/ 276 h 459"/>
                <a:gd name="T36" fmla="*/ 0 w 122"/>
                <a:gd name="T37" fmla="*/ 42 h 459"/>
                <a:gd name="T38" fmla="*/ 1 w 122"/>
                <a:gd name="T39" fmla="*/ 33 h 459"/>
                <a:gd name="T40" fmla="*/ 3 w 122"/>
                <a:gd name="T41" fmla="*/ 25 h 459"/>
                <a:gd name="T42" fmla="*/ 7 w 122"/>
                <a:gd name="T43" fmla="*/ 19 h 459"/>
                <a:gd name="T44" fmla="*/ 13 w 122"/>
                <a:gd name="T45" fmla="*/ 13 h 459"/>
                <a:gd name="T46" fmla="*/ 19 w 122"/>
                <a:gd name="T47" fmla="*/ 7 h 459"/>
                <a:gd name="T48" fmla="*/ 26 w 122"/>
                <a:gd name="T49" fmla="*/ 3 h 459"/>
                <a:gd name="T50" fmla="*/ 34 w 122"/>
                <a:gd name="T51" fmla="*/ 1 h 459"/>
                <a:gd name="T52" fmla="*/ 43 w 122"/>
                <a:gd name="T53" fmla="*/ 0 h 459"/>
                <a:gd name="T54" fmla="*/ 43 w 122"/>
                <a:gd name="T55" fmla="*/ 0 h 459"/>
                <a:gd name="T56" fmla="*/ 51 w 122"/>
                <a:gd name="T57" fmla="*/ 1 h 459"/>
                <a:gd name="T58" fmla="*/ 59 w 122"/>
                <a:gd name="T59" fmla="*/ 3 h 459"/>
                <a:gd name="T60" fmla="*/ 66 w 122"/>
                <a:gd name="T61" fmla="*/ 7 h 459"/>
                <a:gd name="T62" fmla="*/ 73 w 122"/>
                <a:gd name="T63" fmla="*/ 13 h 459"/>
                <a:gd name="T64" fmla="*/ 78 w 122"/>
                <a:gd name="T65" fmla="*/ 19 h 459"/>
                <a:gd name="T66" fmla="*/ 82 w 122"/>
                <a:gd name="T67" fmla="*/ 25 h 459"/>
                <a:gd name="T68" fmla="*/ 84 w 122"/>
                <a:gd name="T69" fmla="*/ 33 h 459"/>
                <a:gd name="T70" fmla="*/ 85 w 122"/>
                <a:gd name="T71" fmla="*/ 42 h 459"/>
                <a:gd name="T72" fmla="*/ 85 w 122"/>
                <a:gd name="T73" fmla="*/ 276 h 4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
                <a:gd name="T112" fmla="*/ 0 h 459"/>
                <a:gd name="T113" fmla="*/ 122 w 122"/>
                <a:gd name="T114" fmla="*/ 459 h 4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 h="459">
                  <a:moveTo>
                    <a:pt x="122" y="397"/>
                  </a:moveTo>
                  <a:lnTo>
                    <a:pt x="120" y="409"/>
                  </a:lnTo>
                  <a:lnTo>
                    <a:pt x="117" y="421"/>
                  </a:lnTo>
                  <a:lnTo>
                    <a:pt x="111" y="432"/>
                  </a:lnTo>
                  <a:lnTo>
                    <a:pt x="104" y="441"/>
                  </a:lnTo>
                  <a:lnTo>
                    <a:pt x="95" y="448"/>
                  </a:lnTo>
                  <a:lnTo>
                    <a:pt x="85" y="454"/>
                  </a:lnTo>
                  <a:lnTo>
                    <a:pt x="73" y="457"/>
                  </a:lnTo>
                  <a:lnTo>
                    <a:pt x="61" y="459"/>
                  </a:lnTo>
                  <a:lnTo>
                    <a:pt x="49" y="457"/>
                  </a:lnTo>
                  <a:lnTo>
                    <a:pt x="37" y="454"/>
                  </a:lnTo>
                  <a:lnTo>
                    <a:pt x="27" y="448"/>
                  </a:lnTo>
                  <a:lnTo>
                    <a:pt x="18" y="441"/>
                  </a:lnTo>
                  <a:lnTo>
                    <a:pt x="10" y="432"/>
                  </a:lnTo>
                  <a:lnTo>
                    <a:pt x="4" y="421"/>
                  </a:lnTo>
                  <a:lnTo>
                    <a:pt x="1" y="409"/>
                  </a:lnTo>
                  <a:lnTo>
                    <a:pt x="0" y="397"/>
                  </a:lnTo>
                  <a:lnTo>
                    <a:pt x="0" y="60"/>
                  </a:lnTo>
                  <a:lnTo>
                    <a:pt x="1" y="48"/>
                  </a:lnTo>
                  <a:lnTo>
                    <a:pt x="4" y="36"/>
                  </a:lnTo>
                  <a:lnTo>
                    <a:pt x="10" y="27"/>
                  </a:lnTo>
                  <a:lnTo>
                    <a:pt x="18" y="18"/>
                  </a:lnTo>
                  <a:lnTo>
                    <a:pt x="27" y="10"/>
                  </a:lnTo>
                  <a:lnTo>
                    <a:pt x="37" y="4"/>
                  </a:lnTo>
                  <a:lnTo>
                    <a:pt x="49" y="1"/>
                  </a:lnTo>
                  <a:lnTo>
                    <a:pt x="61" y="0"/>
                  </a:lnTo>
                  <a:lnTo>
                    <a:pt x="73" y="1"/>
                  </a:lnTo>
                  <a:lnTo>
                    <a:pt x="85" y="4"/>
                  </a:lnTo>
                  <a:lnTo>
                    <a:pt x="95" y="10"/>
                  </a:lnTo>
                  <a:lnTo>
                    <a:pt x="104" y="18"/>
                  </a:lnTo>
                  <a:lnTo>
                    <a:pt x="111" y="27"/>
                  </a:lnTo>
                  <a:lnTo>
                    <a:pt x="117" y="36"/>
                  </a:lnTo>
                  <a:lnTo>
                    <a:pt x="120" y="48"/>
                  </a:lnTo>
                  <a:lnTo>
                    <a:pt x="122" y="60"/>
                  </a:lnTo>
                  <a:lnTo>
                    <a:pt x="122" y="397"/>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68"/>
            <p:cNvSpPr>
              <a:spLocks/>
            </p:cNvSpPr>
            <p:nvPr/>
          </p:nvSpPr>
          <p:spPr bwMode="auto">
            <a:xfrm>
              <a:off x="4398" y="2978"/>
              <a:ext cx="100" cy="385"/>
            </a:xfrm>
            <a:custGeom>
              <a:avLst/>
              <a:gdLst>
                <a:gd name="T0" fmla="*/ 83 w 120"/>
                <a:gd name="T1" fmla="*/ 278 h 462"/>
                <a:gd name="T2" fmla="*/ 83 w 120"/>
                <a:gd name="T3" fmla="*/ 286 h 462"/>
                <a:gd name="T4" fmla="*/ 81 w 120"/>
                <a:gd name="T5" fmla="*/ 294 h 462"/>
                <a:gd name="T6" fmla="*/ 77 w 120"/>
                <a:gd name="T7" fmla="*/ 303 h 462"/>
                <a:gd name="T8" fmla="*/ 71 w 120"/>
                <a:gd name="T9" fmla="*/ 308 h 462"/>
                <a:gd name="T10" fmla="*/ 65 w 120"/>
                <a:gd name="T11" fmla="*/ 313 h 462"/>
                <a:gd name="T12" fmla="*/ 58 w 120"/>
                <a:gd name="T13" fmla="*/ 318 h 462"/>
                <a:gd name="T14" fmla="*/ 49 w 120"/>
                <a:gd name="T15" fmla="*/ 319 h 462"/>
                <a:gd name="T16" fmla="*/ 40 w 120"/>
                <a:gd name="T17" fmla="*/ 321 h 462"/>
                <a:gd name="T18" fmla="*/ 40 w 120"/>
                <a:gd name="T19" fmla="*/ 321 h 462"/>
                <a:gd name="T20" fmla="*/ 32 w 120"/>
                <a:gd name="T21" fmla="*/ 319 h 462"/>
                <a:gd name="T22" fmla="*/ 25 w 120"/>
                <a:gd name="T23" fmla="*/ 318 h 462"/>
                <a:gd name="T24" fmla="*/ 18 w 120"/>
                <a:gd name="T25" fmla="*/ 313 h 462"/>
                <a:gd name="T26" fmla="*/ 13 w 120"/>
                <a:gd name="T27" fmla="*/ 308 h 462"/>
                <a:gd name="T28" fmla="*/ 7 w 120"/>
                <a:gd name="T29" fmla="*/ 303 h 462"/>
                <a:gd name="T30" fmla="*/ 3 w 120"/>
                <a:gd name="T31" fmla="*/ 294 h 462"/>
                <a:gd name="T32" fmla="*/ 1 w 120"/>
                <a:gd name="T33" fmla="*/ 286 h 462"/>
                <a:gd name="T34" fmla="*/ 0 w 120"/>
                <a:gd name="T35" fmla="*/ 278 h 462"/>
                <a:gd name="T36" fmla="*/ 0 w 120"/>
                <a:gd name="T37" fmla="*/ 43 h 462"/>
                <a:gd name="T38" fmla="*/ 1 w 120"/>
                <a:gd name="T39" fmla="*/ 35 h 462"/>
                <a:gd name="T40" fmla="*/ 3 w 120"/>
                <a:gd name="T41" fmla="*/ 27 h 462"/>
                <a:gd name="T42" fmla="*/ 7 w 120"/>
                <a:gd name="T43" fmla="*/ 19 h 462"/>
                <a:gd name="T44" fmla="*/ 13 w 120"/>
                <a:gd name="T45" fmla="*/ 13 h 462"/>
                <a:gd name="T46" fmla="*/ 18 w 120"/>
                <a:gd name="T47" fmla="*/ 7 h 462"/>
                <a:gd name="T48" fmla="*/ 25 w 120"/>
                <a:gd name="T49" fmla="*/ 3 h 462"/>
                <a:gd name="T50" fmla="*/ 32 w 120"/>
                <a:gd name="T51" fmla="*/ 1 h 462"/>
                <a:gd name="T52" fmla="*/ 40 w 120"/>
                <a:gd name="T53" fmla="*/ 0 h 462"/>
                <a:gd name="T54" fmla="*/ 40 w 120"/>
                <a:gd name="T55" fmla="*/ 0 h 462"/>
                <a:gd name="T56" fmla="*/ 49 w 120"/>
                <a:gd name="T57" fmla="*/ 1 h 462"/>
                <a:gd name="T58" fmla="*/ 58 w 120"/>
                <a:gd name="T59" fmla="*/ 3 h 462"/>
                <a:gd name="T60" fmla="*/ 65 w 120"/>
                <a:gd name="T61" fmla="*/ 7 h 462"/>
                <a:gd name="T62" fmla="*/ 71 w 120"/>
                <a:gd name="T63" fmla="*/ 13 h 462"/>
                <a:gd name="T64" fmla="*/ 77 w 120"/>
                <a:gd name="T65" fmla="*/ 19 h 462"/>
                <a:gd name="T66" fmla="*/ 81 w 120"/>
                <a:gd name="T67" fmla="*/ 27 h 462"/>
                <a:gd name="T68" fmla="*/ 83 w 120"/>
                <a:gd name="T69" fmla="*/ 35 h 462"/>
                <a:gd name="T70" fmla="*/ 83 w 120"/>
                <a:gd name="T71" fmla="*/ 43 h 462"/>
                <a:gd name="T72" fmla="*/ 83 w 120"/>
                <a:gd name="T73" fmla="*/ 278 h 4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
                <a:gd name="T112" fmla="*/ 0 h 462"/>
                <a:gd name="T113" fmla="*/ 120 w 120"/>
                <a:gd name="T114" fmla="*/ 462 h 4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 h="462">
                  <a:moveTo>
                    <a:pt x="120" y="400"/>
                  </a:moveTo>
                  <a:lnTo>
                    <a:pt x="119" y="412"/>
                  </a:lnTo>
                  <a:lnTo>
                    <a:pt x="116" y="424"/>
                  </a:lnTo>
                  <a:lnTo>
                    <a:pt x="110" y="435"/>
                  </a:lnTo>
                  <a:lnTo>
                    <a:pt x="102" y="444"/>
                  </a:lnTo>
                  <a:lnTo>
                    <a:pt x="93" y="451"/>
                  </a:lnTo>
                  <a:lnTo>
                    <a:pt x="83" y="457"/>
                  </a:lnTo>
                  <a:lnTo>
                    <a:pt x="71" y="460"/>
                  </a:lnTo>
                  <a:lnTo>
                    <a:pt x="58" y="462"/>
                  </a:lnTo>
                  <a:lnTo>
                    <a:pt x="46" y="460"/>
                  </a:lnTo>
                  <a:lnTo>
                    <a:pt x="36" y="457"/>
                  </a:lnTo>
                  <a:lnTo>
                    <a:pt x="25" y="451"/>
                  </a:lnTo>
                  <a:lnTo>
                    <a:pt x="18" y="444"/>
                  </a:lnTo>
                  <a:lnTo>
                    <a:pt x="10" y="435"/>
                  </a:lnTo>
                  <a:lnTo>
                    <a:pt x="4" y="424"/>
                  </a:lnTo>
                  <a:lnTo>
                    <a:pt x="1" y="412"/>
                  </a:lnTo>
                  <a:lnTo>
                    <a:pt x="0" y="400"/>
                  </a:lnTo>
                  <a:lnTo>
                    <a:pt x="0" y="62"/>
                  </a:lnTo>
                  <a:lnTo>
                    <a:pt x="1" y="50"/>
                  </a:lnTo>
                  <a:lnTo>
                    <a:pt x="4" y="38"/>
                  </a:lnTo>
                  <a:lnTo>
                    <a:pt x="10" y="27"/>
                  </a:lnTo>
                  <a:lnTo>
                    <a:pt x="18" y="18"/>
                  </a:lnTo>
                  <a:lnTo>
                    <a:pt x="25" y="10"/>
                  </a:lnTo>
                  <a:lnTo>
                    <a:pt x="36" y="4"/>
                  </a:lnTo>
                  <a:lnTo>
                    <a:pt x="46" y="1"/>
                  </a:lnTo>
                  <a:lnTo>
                    <a:pt x="58" y="0"/>
                  </a:lnTo>
                  <a:lnTo>
                    <a:pt x="71" y="1"/>
                  </a:lnTo>
                  <a:lnTo>
                    <a:pt x="83" y="4"/>
                  </a:lnTo>
                  <a:lnTo>
                    <a:pt x="93" y="10"/>
                  </a:lnTo>
                  <a:lnTo>
                    <a:pt x="102" y="18"/>
                  </a:lnTo>
                  <a:lnTo>
                    <a:pt x="110" y="27"/>
                  </a:lnTo>
                  <a:lnTo>
                    <a:pt x="116" y="38"/>
                  </a:lnTo>
                  <a:lnTo>
                    <a:pt x="119" y="50"/>
                  </a:lnTo>
                  <a:lnTo>
                    <a:pt x="120" y="62"/>
                  </a:lnTo>
                  <a:lnTo>
                    <a:pt x="120" y="400"/>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69"/>
            <p:cNvSpPr>
              <a:spLocks/>
            </p:cNvSpPr>
            <p:nvPr/>
          </p:nvSpPr>
          <p:spPr bwMode="auto">
            <a:xfrm>
              <a:off x="4571" y="2957"/>
              <a:ext cx="102" cy="382"/>
            </a:xfrm>
            <a:custGeom>
              <a:avLst/>
              <a:gdLst>
                <a:gd name="T0" fmla="*/ 85 w 122"/>
                <a:gd name="T1" fmla="*/ 275 h 459"/>
                <a:gd name="T2" fmla="*/ 84 w 122"/>
                <a:gd name="T3" fmla="*/ 284 h 459"/>
                <a:gd name="T4" fmla="*/ 83 w 122"/>
                <a:gd name="T5" fmla="*/ 292 h 459"/>
                <a:gd name="T6" fmla="*/ 79 w 122"/>
                <a:gd name="T7" fmla="*/ 300 h 459"/>
                <a:gd name="T8" fmla="*/ 73 w 122"/>
                <a:gd name="T9" fmla="*/ 305 h 459"/>
                <a:gd name="T10" fmla="*/ 66 w 122"/>
                <a:gd name="T11" fmla="*/ 311 h 459"/>
                <a:gd name="T12" fmla="*/ 60 w 122"/>
                <a:gd name="T13" fmla="*/ 315 h 459"/>
                <a:gd name="T14" fmla="*/ 52 w 122"/>
                <a:gd name="T15" fmla="*/ 317 h 459"/>
                <a:gd name="T16" fmla="*/ 43 w 122"/>
                <a:gd name="T17" fmla="*/ 318 h 459"/>
                <a:gd name="T18" fmla="*/ 43 w 122"/>
                <a:gd name="T19" fmla="*/ 318 h 459"/>
                <a:gd name="T20" fmla="*/ 35 w 122"/>
                <a:gd name="T21" fmla="*/ 317 h 459"/>
                <a:gd name="T22" fmla="*/ 27 w 122"/>
                <a:gd name="T23" fmla="*/ 315 h 459"/>
                <a:gd name="T24" fmla="*/ 19 w 122"/>
                <a:gd name="T25" fmla="*/ 311 h 459"/>
                <a:gd name="T26" fmla="*/ 13 w 122"/>
                <a:gd name="T27" fmla="*/ 305 h 459"/>
                <a:gd name="T28" fmla="*/ 8 w 122"/>
                <a:gd name="T29" fmla="*/ 300 h 459"/>
                <a:gd name="T30" fmla="*/ 3 w 122"/>
                <a:gd name="T31" fmla="*/ 292 h 459"/>
                <a:gd name="T32" fmla="*/ 2 w 122"/>
                <a:gd name="T33" fmla="*/ 284 h 459"/>
                <a:gd name="T34" fmla="*/ 0 w 122"/>
                <a:gd name="T35" fmla="*/ 275 h 459"/>
                <a:gd name="T36" fmla="*/ 0 w 122"/>
                <a:gd name="T37" fmla="*/ 42 h 459"/>
                <a:gd name="T38" fmla="*/ 2 w 122"/>
                <a:gd name="T39" fmla="*/ 34 h 459"/>
                <a:gd name="T40" fmla="*/ 3 w 122"/>
                <a:gd name="T41" fmla="*/ 25 h 459"/>
                <a:gd name="T42" fmla="*/ 8 w 122"/>
                <a:gd name="T43" fmla="*/ 18 h 459"/>
                <a:gd name="T44" fmla="*/ 13 w 122"/>
                <a:gd name="T45" fmla="*/ 12 h 459"/>
                <a:gd name="T46" fmla="*/ 19 w 122"/>
                <a:gd name="T47" fmla="*/ 7 h 459"/>
                <a:gd name="T48" fmla="*/ 27 w 122"/>
                <a:gd name="T49" fmla="*/ 3 h 459"/>
                <a:gd name="T50" fmla="*/ 35 w 122"/>
                <a:gd name="T51" fmla="*/ 2 h 459"/>
                <a:gd name="T52" fmla="*/ 43 w 122"/>
                <a:gd name="T53" fmla="*/ 0 h 459"/>
                <a:gd name="T54" fmla="*/ 43 w 122"/>
                <a:gd name="T55" fmla="*/ 0 h 459"/>
                <a:gd name="T56" fmla="*/ 52 w 122"/>
                <a:gd name="T57" fmla="*/ 2 h 459"/>
                <a:gd name="T58" fmla="*/ 60 w 122"/>
                <a:gd name="T59" fmla="*/ 3 h 459"/>
                <a:gd name="T60" fmla="*/ 66 w 122"/>
                <a:gd name="T61" fmla="*/ 7 h 459"/>
                <a:gd name="T62" fmla="*/ 73 w 122"/>
                <a:gd name="T63" fmla="*/ 12 h 459"/>
                <a:gd name="T64" fmla="*/ 79 w 122"/>
                <a:gd name="T65" fmla="*/ 18 h 459"/>
                <a:gd name="T66" fmla="*/ 83 w 122"/>
                <a:gd name="T67" fmla="*/ 25 h 459"/>
                <a:gd name="T68" fmla="*/ 84 w 122"/>
                <a:gd name="T69" fmla="*/ 34 h 459"/>
                <a:gd name="T70" fmla="*/ 85 w 122"/>
                <a:gd name="T71" fmla="*/ 42 h 459"/>
                <a:gd name="T72" fmla="*/ 85 w 122"/>
                <a:gd name="T73" fmla="*/ 275 h 4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
                <a:gd name="T112" fmla="*/ 0 h 459"/>
                <a:gd name="T113" fmla="*/ 122 w 122"/>
                <a:gd name="T114" fmla="*/ 459 h 4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 h="459">
                  <a:moveTo>
                    <a:pt x="122" y="398"/>
                  </a:moveTo>
                  <a:lnTo>
                    <a:pt x="121" y="410"/>
                  </a:lnTo>
                  <a:lnTo>
                    <a:pt x="118" y="422"/>
                  </a:lnTo>
                  <a:lnTo>
                    <a:pt x="112" y="432"/>
                  </a:lnTo>
                  <a:lnTo>
                    <a:pt x="104" y="441"/>
                  </a:lnTo>
                  <a:lnTo>
                    <a:pt x="95" y="449"/>
                  </a:lnTo>
                  <a:lnTo>
                    <a:pt x="86" y="455"/>
                  </a:lnTo>
                  <a:lnTo>
                    <a:pt x="74" y="458"/>
                  </a:lnTo>
                  <a:lnTo>
                    <a:pt x="62" y="459"/>
                  </a:lnTo>
                  <a:lnTo>
                    <a:pt x="50" y="458"/>
                  </a:lnTo>
                  <a:lnTo>
                    <a:pt x="38" y="455"/>
                  </a:lnTo>
                  <a:lnTo>
                    <a:pt x="27" y="449"/>
                  </a:lnTo>
                  <a:lnTo>
                    <a:pt x="18" y="441"/>
                  </a:lnTo>
                  <a:lnTo>
                    <a:pt x="11" y="432"/>
                  </a:lnTo>
                  <a:lnTo>
                    <a:pt x="5" y="422"/>
                  </a:lnTo>
                  <a:lnTo>
                    <a:pt x="2" y="410"/>
                  </a:lnTo>
                  <a:lnTo>
                    <a:pt x="0" y="398"/>
                  </a:lnTo>
                  <a:lnTo>
                    <a:pt x="0" y="61"/>
                  </a:lnTo>
                  <a:lnTo>
                    <a:pt x="2" y="49"/>
                  </a:lnTo>
                  <a:lnTo>
                    <a:pt x="5" y="36"/>
                  </a:lnTo>
                  <a:lnTo>
                    <a:pt x="11" y="26"/>
                  </a:lnTo>
                  <a:lnTo>
                    <a:pt x="18" y="17"/>
                  </a:lnTo>
                  <a:lnTo>
                    <a:pt x="27" y="11"/>
                  </a:lnTo>
                  <a:lnTo>
                    <a:pt x="38" y="5"/>
                  </a:lnTo>
                  <a:lnTo>
                    <a:pt x="50" y="2"/>
                  </a:lnTo>
                  <a:lnTo>
                    <a:pt x="62" y="0"/>
                  </a:lnTo>
                  <a:lnTo>
                    <a:pt x="74" y="2"/>
                  </a:lnTo>
                  <a:lnTo>
                    <a:pt x="86" y="5"/>
                  </a:lnTo>
                  <a:lnTo>
                    <a:pt x="95" y="11"/>
                  </a:lnTo>
                  <a:lnTo>
                    <a:pt x="104" y="17"/>
                  </a:lnTo>
                  <a:lnTo>
                    <a:pt x="112" y="26"/>
                  </a:lnTo>
                  <a:lnTo>
                    <a:pt x="118" y="36"/>
                  </a:lnTo>
                  <a:lnTo>
                    <a:pt x="121" y="49"/>
                  </a:lnTo>
                  <a:lnTo>
                    <a:pt x="122" y="61"/>
                  </a:lnTo>
                  <a:lnTo>
                    <a:pt x="122" y="398"/>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70"/>
            <p:cNvSpPr>
              <a:spLocks/>
            </p:cNvSpPr>
            <p:nvPr/>
          </p:nvSpPr>
          <p:spPr bwMode="auto">
            <a:xfrm>
              <a:off x="4179" y="2868"/>
              <a:ext cx="549" cy="558"/>
            </a:xfrm>
            <a:custGeom>
              <a:avLst/>
              <a:gdLst>
                <a:gd name="T0" fmla="*/ 443 w 658"/>
                <a:gd name="T1" fmla="*/ 388 h 669"/>
                <a:gd name="T2" fmla="*/ 439 w 658"/>
                <a:gd name="T3" fmla="*/ 399 h 669"/>
                <a:gd name="T4" fmla="*/ 428 w 658"/>
                <a:gd name="T5" fmla="*/ 409 h 669"/>
                <a:gd name="T6" fmla="*/ 408 w 658"/>
                <a:gd name="T7" fmla="*/ 420 h 669"/>
                <a:gd name="T8" fmla="*/ 382 w 658"/>
                <a:gd name="T9" fmla="*/ 429 h 669"/>
                <a:gd name="T10" fmla="*/ 349 w 658"/>
                <a:gd name="T11" fmla="*/ 438 h 669"/>
                <a:gd name="T12" fmla="*/ 310 w 658"/>
                <a:gd name="T13" fmla="*/ 445 h 669"/>
                <a:gd name="T14" fmla="*/ 264 w 658"/>
                <a:gd name="T15" fmla="*/ 449 h 669"/>
                <a:gd name="T16" fmla="*/ 214 w 658"/>
                <a:gd name="T17" fmla="*/ 450 h 669"/>
                <a:gd name="T18" fmla="*/ 175 w 658"/>
                <a:gd name="T19" fmla="*/ 450 h 669"/>
                <a:gd name="T20" fmla="*/ 141 w 658"/>
                <a:gd name="T21" fmla="*/ 447 h 669"/>
                <a:gd name="T22" fmla="*/ 108 w 658"/>
                <a:gd name="T23" fmla="*/ 443 h 669"/>
                <a:gd name="T24" fmla="*/ 79 w 658"/>
                <a:gd name="T25" fmla="*/ 437 h 669"/>
                <a:gd name="T26" fmla="*/ 54 w 658"/>
                <a:gd name="T27" fmla="*/ 430 h 669"/>
                <a:gd name="T28" fmla="*/ 32 w 658"/>
                <a:gd name="T29" fmla="*/ 425 h 669"/>
                <a:gd name="T30" fmla="*/ 15 w 658"/>
                <a:gd name="T31" fmla="*/ 416 h 669"/>
                <a:gd name="T32" fmla="*/ 0 w 658"/>
                <a:gd name="T33" fmla="*/ 409 h 669"/>
                <a:gd name="T34" fmla="*/ 8 w 658"/>
                <a:gd name="T35" fmla="*/ 418 h 669"/>
                <a:gd name="T36" fmla="*/ 23 w 658"/>
                <a:gd name="T37" fmla="*/ 429 h 669"/>
                <a:gd name="T38" fmla="*/ 44 w 658"/>
                <a:gd name="T39" fmla="*/ 438 h 669"/>
                <a:gd name="T40" fmla="*/ 69 w 658"/>
                <a:gd name="T41" fmla="*/ 446 h 669"/>
                <a:gd name="T42" fmla="*/ 103 w 658"/>
                <a:gd name="T43" fmla="*/ 454 h 669"/>
                <a:gd name="T44" fmla="*/ 140 w 658"/>
                <a:gd name="T45" fmla="*/ 460 h 669"/>
                <a:gd name="T46" fmla="*/ 182 w 658"/>
                <a:gd name="T47" fmla="*/ 464 h 669"/>
                <a:gd name="T48" fmla="*/ 229 w 658"/>
                <a:gd name="T49" fmla="*/ 465 h 669"/>
                <a:gd name="T50" fmla="*/ 279 w 658"/>
                <a:gd name="T51" fmla="*/ 463 h 669"/>
                <a:gd name="T52" fmla="*/ 323 w 658"/>
                <a:gd name="T53" fmla="*/ 459 h 669"/>
                <a:gd name="T54" fmla="*/ 364 w 658"/>
                <a:gd name="T55" fmla="*/ 453 h 669"/>
                <a:gd name="T56" fmla="*/ 397 w 658"/>
                <a:gd name="T57" fmla="*/ 443 h 669"/>
                <a:gd name="T58" fmla="*/ 422 w 658"/>
                <a:gd name="T59" fmla="*/ 434 h 669"/>
                <a:gd name="T60" fmla="*/ 443 w 658"/>
                <a:gd name="T61" fmla="*/ 424 h 669"/>
                <a:gd name="T62" fmla="*/ 454 w 658"/>
                <a:gd name="T63" fmla="*/ 413 h 669"/>
                <a:gd name="T64" fmla="*/ 458 w 658"/>
                <a:gd name="T65" fmla="*/ 403 h 669"/>
                <a:gd name="T66" fmla="*/ 456 w 658"/>
                <a:gd name="T67" fmla="*/ 1 h 669"/>
                <a:gd name="T68" fmla="*/ 447 w 658"/>
                <a:gd name="T69" fmla="*/ 4 h 6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8"/>
                <a:gd name="T106" fmla="*/ 0 h 669"/>
                <a:gd name="T107" fmla="*/ 658 w 658"/>
                <a:gd name="T108" fmla="*/ 669 h 6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8" h="669">
                  <a:moveTo>
                    <a:pt x="637" y="7"/>
                  </a:moveTo>
                  <a:lnTo>
                    <a:pt x="637" y="558"/>
                  </a:lnTo>
                  <a:lnTo>
                    <a:pt x="636" y="565"/>
                  </a:lnTo>
                  <a:lnTo>
                    <a:pt x="631" y="573"/>
                  </a:lnTo>
                  <a:lnTo>
                    <a:pt x="624" y="580"/>
                  </a:lnTo>
                  <a:lnTo>
                    <a:pt x="615" y="588"/>
                  </a:lnTo>
                  <a:lnTo>
                    <a:pt x="601" y="595"/>
                  </a:lnTo>
                  <a:lnTo>
                    <a:pt x="586" y="603"/>
                  </a:lnTo>
                  <a:lnTo>
                    <a:pt x="568" y="610"/>
                  </a:lnTo>
                  <a:lnTo>
                    <a:pt x="549" y="616"/>
                  </a:lnTo>
                  <a:lnTo>
                    <a:pt x="526" y="624"/>
                  </a:lnTo>
                  <a:lnTo>
                    <a:pt x="501" y="630"/>
                  </a:lnTo>
                  <a:lnTo>
                    <a:pt x="473" y="634"/>
                  </a:lnTo>
                  <a:lnTo>
                    <a:pt x="445" y="639"/>
                  </a:lnTo>
                  <a:lnTo>
                    <a:pt x="413" y="643"/>
                  </a:lnTo>
                  <a:lnTo>
                    <a:pt x="380" y="645"/>
                  </a:lnTo>
                  <a:lnTo>
                    <a:pt x="346" y="648"/>
                  </a:lnTo>
                  <a:lnTo>
                    <a:pt x="308" y="648"/>
                  </a:lnTo>
                  <a:lnTo>
                    <a:pt x="279" y="648"/>
                  </a:lnTo>
                  <a:lnTo>
                    <a:pt x="252" y="646"/>
                  </a:lnTo>
                  <a:lnTo>
                    <a:pt x="227" y="645"/>
                  </a:lnTo>
                  <a:lnTo>
                    <a:pt x="203" y="643"/>
                  </a:lnTo>
                  <a:lnTo>
                    <a:pt x="179" y="640"/>
                  </a:lnTo>
                  <a:lnTo>
                    <a:pt x="156" y="637"/>
                  </a:lnTo>
                  <a:lnTo>
                    <a:pt x="135" y="633"/>
                  </a:lnTo>
                  <a:lnTo>
                    <a:pt x="114" y="628"/>
                  </a:lnTo>
                  <a:lnTo>
                    <a:pt x="96" y="625"/>
                  </a:lnTo>
                  <a:lnTo>
                    <a:pt x="78" y="619"/>
                  </a:lnTo>
                  <a:lnTo>
                    <a:pt x="61" y="615"/>
                  </a:lnTo>
                  <a:lnTo>
                    <a:pt x="46" y="610"/>
                  </a:lnTo>
                  <a:lnTo>
                    <a:pt x="33" y="604"/>
                  </a:lnTo>
                  <a:lnTo>
                    <a:pt x="21" y="598"/>
                  </a:lnTo>
                  <a:lnTo>
                    <a:pt x="9" y="594"/>
                  </a:lnTo>
                  <a:lnTo>
                    <a:pt x="0" y="588"/>
                  </a:lnTo>
                  <a:lnTo>
                    <a:pt x="4" y="595"/>
                  </a:lnTo>
                  <a:lnTo>
                    <a:pt x="12" y="601"/>
                  </a:lnTo>
                  <a:lnTo>
                    <a:pt x="21" y="609"/>
                  </a:lnTo>
                  <a:lnTo>
                    <a:pt x="33" y="616"/>
                  </a:lnTo>
                  <a:lnTo>
                    <a:pt x="46" y="622"/>
                  </a:lnTo>
                  <a:lnTo>
                    <a:pt x="63" y="630"/>
                  </a:lnTo>
                  <a:lnTo>
                    <a:pt x="81" y="636"/>
                  </a:lnTo>
                  <a:lnTo>
                    <a:pt x="100" y="642"/>
                  </a:lnTo>
                  <a:lnTo>
                    <a:pt x="123" y="648"/>
                  </a:lnTo>
                  <a:lnTo>
                    <a:pt x="147" y="652"/>
                  </a:lnTo>
                  <a:lnTo>
                    <a:pt x="173" y="657"/>
                  </a:lnTo>
                  <a:lnTo>
                    <a:pt x="201" y="661"/>
                  </a:lnTo>
                  <a:lnTo>
                    <a:pt x="230" y="664"/>
                  </a:lnTo>
                  <a:lnTo>
                    <a:pt x="261" y="667"/>
                  </a:lnTo>
                  <a:lnTo>
                    <a:pt x="293" y="669"/>
                  </a:lnTo>
                  <a:lnTo>
                    <a:pt x="328" y="669"/>
                  </a:lnTo>
                  <a:lnTo>
                    <a:pt x="365" y="669"/>
                  </a:lnTo>
                  <a:lnTo>
                    <a:pt x="400" y="666"/>
                  </a:lnTo>
                  <a:lnTo>
                    <a:pt x="433" y="664"/>
                  </a:lnTo>
                  <a:lnTo>
                    <a:pt x="464" y="660"/>
                  </a:lnTo>
                  <a:lnTo>
                    <a:pt x="494" y="655"/>
                  </a:lnTo>
                  <a:lnTo>
                    <a:pt x="522" y="651"/>
                  </a:lnTo>
                  <a:lnTo>
                    <a:pt x="547" y="645"/>
                  </a:lnTo>
                  <a:lnTo>
                    <a:pt x="570" y="637"/>
                  </a:lnTo>
                  <a:lnTo>
                    <a:pt x="589" y="631"/>
                  </a:lnTo>
                  <a:lnTo>
                    <a:pt x="607" y="624"/>
                  </a:lnTo>
                  <a:lnTo>
                    <a:pt x="622" y="616"/>
                  </a:lnTo>
                  <a:lnTo>
                    <a:pt x="636" y="609"/>
                  </a:lnTo>
                  <a:lnTo>
                    <a:pt x="645" y="601"/>
                  </a:lnTo>
                  <a:lnTo>
                    <a:pt x="652" y="594"/>
                  </a:lnTo>
                  <a:lnTo>
                    <a:pt x="657" y="586"/>
                  </a:lnTo>
                  <a:lnTo>
                    <a:pt x="658" y="579"/>
                  </a:lnTo>
                  <a:lnTo>
                    <a:pt x="658" y="0"/>
                  </a:lnTo>
                  <a:lnTo>
                    <a:pt x="654" y="1"/>
                  </a:lnTo>
                  <a:lnTo>
                    <a:pt x="648" y="3"/>
                  </a:lnTo>
                  <a:lnTo>
                    <a:pt x="643" y="6"/>
                  </a:lnTo>
                  <a:lnTo>
                    <a:pt x="63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71"/>
            <p:cNvSpPr>
              <a:spLocks/>
            </p:cNvSpPr>
            <p:nvPr/>
          </p:nvSpPr>
          <p:spPr bwMode="auto">
            <a:xfrm>
              <a:off x="4389" y="2976"/>
              <a:ext cx="57" cy="383"/>
            </a:xfrm>
            <a:custGeom>
              <a:avLst/>
              <a:gdLst>
                <a:gd name="T0" fmla="*/ 18 w 68"/>
                <a:gd name="T1" fmla="*/ 273 h 460"/>
                <a:gd name="T2" fmla="*/ 18 w 68"/>
                <a:gd name="T3" fmla="*/ 45 h 460"/>
                <a:gd name="T4" fmla="*/ 20 w 68"/>
                <a:gd name="T5" fmla="*/ 28 h 460"/>
                <a:gd name="T6" fmla="*/ 27 w 68"/>
                <a:gd name="T7" fmla="*/ 14 h 460"/>
                <a:gd name="T8" fmla="*/ 36 w 68"/>
                <a:gd name="T9" fmla="*/ 5 h 460"/>
                <a:gd name="T10" fmla="*/ 48 w 68"/>
                <a:gd name="T11" fmla="*/ 1 h 460"/>
                <a:gd name="T12" fmla="*/ 46 w 68"/>
                <a:gd name="T13" fmla="*/ 1 h 460"/>
                <a:gd name="T14" fmla="*/ 45 w 68"/>
                <a:gd name="T15" fmla="*/ 0 h 460"/>
                <a:gd name="T16" fmla="*/ 44 w 68"/>
                <a:gd name="T17" fmla="*/ 0 h 460"/>
                <a:gd name="T18" fmla="*/ 42 w 68"/>
                <a:gd name="T19" fmla="*/ 0 h 460"/>
                <a:gd name="T20" fmla="*/ 34 w 68"/>
                <a:gd name="T21" fmla="*/ 1 h 460"/>
                <a:gd name="T22" fmla="*/ 27 w 68"/>
                <a:gd name="T23" fmla="*/ 2 h 460"/>
                <a:gd name="T24" fmla="*/ 19 w 68"/>
                <a:gd name="T25" fmla="*/ 7 h 460"/>
                <a:gd name="T26" fmla="*/ 13 w 68"/>
                <a:gd name="T27" fmla="*/ 12 h 460"/>
                <a:gd name="T28" fmla="*/ 8 w 68"/>
                <a:gd name="T29" fmla="*/ 20 h 460"/>
                <a:gd name="T30" fmla="*/ 3 w 68"/>
                <a:gd name="T31" fmla="*/ 27 h 460"/>
                <a:gd name="T32" fmla="*/ 2 w 68"/>
                <a:gd name="T33" fmla="*/ 35 h 460"/>
                <a:gd name="T34" fmla="*/ 0 w 68"/>
                <a:gd name="T35" fmla="*/ 45 h 460"/>
                <a:gd name="T36" fmla="*/ 0 w 68"/>
                <a:gd name="T37" fmla="*/ 273 h 460"/>
                <a:gd name="T38" fmla="*/ 2 w 68"/>
                <a:gd name="T39" fmla="*/ 283 h 460"/>
                <a:gd name="T40" fmla="*/ 3 w 68"/>
                <a:gd name="T41" fmla="*/ 291 h 460"/>
                <a:gd name="T42" fmla="*/ 8 w 68"/>
                <a:gd name="T43" fmla="*/ 298 h 460"/>
                <a:gd name="T44" fmla="*/ 13 w 68"/>
                <a:gd name="T45" fmla="*/ 306 h 460"/>
                <a:gd name="T46" fmla="*/ 19 w 68"/>
                <a:gd name="T47" fmla="*/ 311 h 460"/>
                <a:gd name="T48" fmla="*/ 27 w 68"/>
                <a:gd name="T49" fmla="*/ 315 h 460"/>
                <a:gd name="T50" fmla="*/ 34 w 68"/>
                <a:gd name="T51" fmla="*/ 318 h 460"/>
                <a:gd name="T52" fmla="*/ 42 w 68"/>
                <a:gd name="T53" fmla="*/ 319 h 460"/>
                <a:gd name="T54" fmla="*/ 44 w 68"/>
                <a:gd name="T55" fmla="*/ 319 h 460"/>
                <a:gd name="T56" fmla="*/ 45 w 68"/>
                <a:gd name="T57" fmla="*/ 319 h 460"/>
                <a:gd name="T58" fmla="*/ 46 w 68"/>
                <a:gd name="T59" fmla="*/ 319 h 460"/>
                <a:gd name="T60" fmla="*/ 48 w 68"/>
                <a:gd name="T61" fmla="*/ 319 h 460"/>
                <a:gd name="T62" fmla="*/ 36 w 68"/>
                <a:gd name="T63" fmla="*/ 314 h 460"/>
                <a:gd name="T64" fmla="*/ 27 w 68"/>
                <a:gd name="T65" fmla="*/ 304 h 460"/>
                <a:gd name="T66" fmla="*/ 20 w 68"/>
                <a:gd name="T67" fmla="*/ 290 h 460"/>
                <a:gd name="T68" fmla="*/ 18 w 68"/>
                <a:gd name="T69" fmla="*/ 273 h 4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8"/>
                <a:gd name="T106" fmla="*/ 0 h 460"/>
                <a:gd name="T107" fmla="*/ 68 w 68"/>
                <a:gd name="T108" fmla="*/ 460 h 4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8" h="460">
                  <a:moveTo>
                    <a:pt x="26" y="394"/>
                  </a:moveTo>
                  <a:lnTo>
                    <a:pt x="26" y="65"/>
                  </a:lnTo>
                  <a:lnTo>
                    <a:pt x="29" y="41"/>
                  </a:lnTo>
                  <a:lnTo>
                    <a:pt x="38" y="21"/>
                  </a:lnTo>
                  <a:lnTo>
                    <a:pt x="51" y="7"/>
                  </a:lnTo>
                  <a:lnTo>
                    <a:pt x="68" y="1"/>
                  </a:lnTo>
                  <a:lnTo>
                    <a:pt x="66" y="1"/>
                  </a:lnTo>
                  <a:lnTo>
                    <a:pt x="65" y="0"/>
                  </a:lnTo>
                  <a:lnTo>
                    <a:pt x="62" y="0"/>
                  </a:lnTo>
                  <a:lnTo>
                    <a:pt x="60" y="0"/>
                  </a:lnTo>
                  <a:lnTo>
                    <a:pt x="48" y="1"/>
                  </a:lnTo>
                  <a:lnTo>
                    <a:pt x="38" y="4"/>
                  </a:lnTo>
                  <a:lnTo>
                    <a:pt x="27" y="10"/>
                  </a:lnTo>
                  <a:lnTo>
                    <a:pt x="18" y="18"/>
                  </a:lnTo>
                  <a:lnTo>
                    <a:pt x="11" y="29"/>
                  </a:lnTo>
                  <a:lnTo>
                    <a:pt x="5" y="39"/>
                  </a:lnTo>
                  <a:lnTo>
                    <a:pt x="2" y="51"/>
                  </a:lnTo>
                  <a:lnTo>
                    <a:pt x="0" y="65"/>
                  </a:lnTo>
                  <a:lnTo>
                    <a:pt x="0" y="394"/>
                  </a:lnTo>
                  <a:lnTo>
                    <a:pt x="2" y="408"/>
                  </a:lnTo>
                  <a:lnTo>
                    <a:pt x="5" y="420"/>
                  </a:lnTo>
                  <a:lnTo>
                    <a:pt x="11" y="430"/>
                  </a:lnTo>
                  <a:lnTo>
                    <a:pt x="18" y="441"/>
                  </a:lnTo>
                  <a:lnTo>
                    <a:pt x="27" y="448"/>
                  </a:lnTo>
                  <a:lnTo>
                    <a:pt x="38" y="454"/>
                  </a:lnTo>
                  <a:lnTo>
                    <a:pt x="48" y="459"/>
                  </a:lnTo>
                  <a:lnTo>
                    <a:pt x="60" y="460"/>
                  </a:lnTo>
                  <a:lnTo>
                    <a:pt x="62" y="460"/>
                  </a:lnTo>
                  <a:lnTo>
                    <a:pt x="65" y="460"/>
                  </a:lnTo>
                  <a:lnTo>
                    <a:pt x="66" y="460"/>
                  </a:lnTo>
                  <a:lnTo>
                    <a:pt x="68" y="460"/>
                  </a:lnTo>
                  <a:lnTo>
                    <a:pt x="51" y="453"/>
                  </a:lnTo>
                  <a:lnTo>
                    <a:pt x="38" y="438"/>
                  </a:lnTo>
                  <a:lnTo>
                    <a:pt x="29" y="418"/>
                  </a:lnTo>
                  <a:lnTo>
                    <a:pt x="26"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72"/>
            <p:cNvSpPr>
              <a:spLocks/>
            </p:cNvSpPr>
            <p:nvPr/>
          </p:nvSpPr>
          <p:spPr bwMode="auto">
            <a:xfrm>
              <a:off x="4451" y="2982"/>
              <a:ext cx="57" cy="384"/>
            </a:xfrm>
            <a:custGeom>
              <a:avLst/>
              <a:gdLst>
                <a:gd name="T0" fmla="*/ 30 w 69"/>
                <a:gd name="T1" fmla="*/ 47 h 461"/>
                <a:gd name="T2" fmla="*/ 30 w 69"/>
                <a:gd name="T3" fmla="*/ 275 h 461"/>
                <a:gd name="T4" fmla="*/ 28 w 69"/>
                <a:gd name="T5" fmla="*/ 292 h 461"/>
                <a:gd name="T6" fmla="*/ 21 w 69"/>
                <a:gd name="T7" fmla="*/ 306 h 461"/>
                <a:gd name="T8" fmla="*/ 12 w 69"/>
                <a:gd name="T9" fmla="*/ 314 h 461"/>
                <a:gd name="T10" fmla="*/ 0 w 69"/>
                <a:gd name="T11" fmla="*/ 320 h 461"/>
                <a:gd name="T12" fmla="*/ 2 w 69"/>
                <a:gd name="T13" fmla="*/ 320 h 461"/>
                <a:gd name="T14" fmla="*/ 3 w 69"/>
                <a:gd name="T15" fmla="*/ 320 h 461"/>
                <a:gd name="T16" fmla="*/ 4 w 69"/>
                <a:gd name="T17" fmla="*/ 320 h 461"/>
                <a:gd name="T18" fmla="*/ 6 w 69"/>
                <a:gd name="T19" fmla="*/ 320 h 461"/>
                <a:gd name="T20" fmla="*/ 14 w 69"/>
                <a:gd name="T21" fmla="*/ 318 h 461"/>
                <a:gd name="T22" fmla="*/ 21 w 69"/>
                <a:gd name="T23" fmla="*/ 317 h 461"/>
                <a:gd name="T24" fmla="*/ 29 w 69"/>
                <a:gd name="T25" fmla="*/ 312 h 461"/>
                <a:gd name="T26" fmla="*/ 35 w 69"/>
                <a:gd name="T27" fmla="*/ 306 h 461"/>
                <a:gd name="T28" fmla="*/ 40 w 69"/>
                <a:gd name="T29" fmla="*/ 300 h 461"/>
                <a:gd name="T30" fmla="*/ 45 w 69"/>
                <a:gd name="T31" fmla="*/ 293 h 461"/>
                <a:gd name="T32" fmla="*/ 46 w 69"/>
                <a:gd name="T33" fmla="*/ 285 h 461"/>
                <a:gd name="T34" fmla="*/ 47 w 69"/>
                <a:gd name="T35" fmla="*/ 275 h 461"/>
                <a:gd name="T36" fmla="*/ 47 w 69"/>
                <a:gd name="T37" fmla="*/ 47 h 461"/>
                <a:gd name="T38" fmla="*/ 46 w 69"/>
                <a:gd name="T39" fmla="*/ 37 h 461"/>
                <a:gd name="T40" fmla="*/ 45 w 69"/>
                <a:gd name="T41" fmla="*/ 28 h 461"/>
                <a:gd name="T42" fmla="*/ 40 w 69"/>
                <a:gd name="T43" fmla="*/ 20 h 461"/>
                <a:gd name="T44" fmla="*/ 35 w 69"/>
                <a:gd name="T45" fmla="*/ 14 h 461"/>
                <a:gd name="T46" fmla="*/ 29 w 69"/>
                <a:gd name="T47" fmla="*/ 7 h 461"/>
                <a:gd name="T48" fmla="*/ 21 w 69"/>
                <a:gd name="T49" fmla="*/ 3 h 461"/>
                <a:gd name="T50" fmla="*/ 14 w 69"/>
                <a:gd name="T51" fmla="*/ 2 h 461"/>
                <a:gd name="T52" fmla="*/ 6 w 69"/>
                <a:gd name="T53" fmla="*/ 0 h 461"/>
                <a:gd name="T54" fmla="*/ 4 w 69"/>
                <a:gd name="T55" fmla="*/ 0 h 461"/>
                <a:gd name="T56" fmla="*/ 3 w 69"/>
                <a:gd name="T57" fmla="*/ 0 h 461"/>
                <a:gd name="T58" fmla="*/ 2 w 69"/>
                <a:gd name="T59" fmla="*/ 0 h 461"/>
                <a:gd name="T60" fmla="*/ 0 w 69"/>
                <a:gd name="T61" fmla="*/ 0 h 461"/>
                <a:gd name="T62" fmla="*/ 12 w 69"/>
                <a:gd name="T63" fmla="*/ 6 h 461"/>
                <a:gd name="T64" fmla="*/ 21 w 69"/>
                <a:gd name="T65" fmla="*/ 15 h 461"/>
                <a:gd name="T66" fmla="*/ 28 w 69"/>
                <a:gd name="T67" fmla="*/ 30 h 461"/>
                <a:gd name="T68" fmla="*/ 30 w 69"/>
                <a:gd name="T69" fmla="*/ 47 h 4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61"/>
                <a:gd name="T107" fmla="*/ 69 w 69"/>
                <a:gd name="T108" fmla="*/ 461 h 4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61">
                  <a:moveTo>
                    <a:pt x="44" y="67"/>
                  </a:moveTo>
                  <a:lnTo>
                    <a:pt x="44" y="396"/>
                  </a:lnTo>
                  <a:lnTo>
                    <a:pt x="41" y="420"/>
                  </a:lnTo>
                  <a:lnTo>
                    <a:pt x="32" y="440"/>
                  </a:lnTo>
                  <a:lnTo>
                    <a:pt x="18" y="453"/>
                  </a:lnTo>
                  <a:lnTo>
                    <a:pt x="0" y="461"/>
                  </a:lnTo>
                  <a:lnTo>
                    <a:pt x="2" y="461"/>
                  </a:lnTo>
                  <a:lnTo>
                    <a:pt x="5" y="461"/>
                  </a:lnTo>
                  <a:lnTo>
                    <a:pt x="6" y="461"/>
                  </a:lnTo>
                  <a:lnTo>
                    <a:pt x="8" y="461"/>
                  </a:lnTo>
                  <a:lnTo>
                    <a:pt x="20" y="459"/>
                  </a:lnTo>
                  <a:lnTo>
                    <a:pt x="32" y="456"/>
                  </a:lnTo>
                  <a:lnTo>
                    <a:pt x="42" y="450"/>
                  </a:lnTo>
                  <a:lnTo>
                    <a:pt x="51" y="441"/>
                  </a:lnTo>
                  <a:lnTo>
                    <a:pt x="59" y="432"/>
                  </a:lnTo>
                  <a:lnTo>
                    <a:pt x="65" y="422"/>
                  </a:lnTo>
                  <a:lnTo>
                    <a:pt x="68" y="410"/>
                  </a:lnTo>
                  <a:lnTo>
                    <a:pt x="69" y="396"/>
                  </a:lnTo>
                  <a:lnTo>
                    <a:pt x="69" y="67"/>
                  </a:lnTo>
                  <a:lnTo>
                    <a:pt x="68" y="53"/>
                  </a:lnTo>
                  <a:lnTo>
                    <a:pt x="65" y="41"/>
                  </a:lnTo>
                  <a:lnTo>
                    <a:pt x="59" y="29"/>
                  </a:lnTo>
                  <a:lnTo>
                    <a:pt x="51" y="20"/>
                  </a:lnTo>
                  <a:lnTo>
                    <a:pt x="42" y="11"/>
                  </a:lnTo>
                  <a:lnTo>
                    <a:pt x="32" y="5"/>
                  </a:lnTo>
                  <a:lnTo>
                    <a:pt x="20" y="2"/>
                  </a:lnTo>
                  <a:lnTo>
                    <a:pt x="8" y="0"/>
                  </a:lnTo>
                  <a:lnTo>
                    <a:pt x="6" y="0"/>
                  </a:lnTo>
                  <a:lnTo>
                    <a:pt x="5" y="0"/>
                  </a:lnTo>
                  <a:lnTo>
                    <a:pt x="2" y="0"/>
                  </a:lnTo>
                  <a:lnTo>
                    <a:pt x="0" y="0"/>
                  </a:lnTo>
                  <a:lnTo>
                    <a:pt x="18" y="8"/>
                  </a:lnTo>
                  <a:lnTo>
                    <a:pt x="32" y="22"/>
                  </a:lnTo>
                  <a:lnTo>
                    <a:pt x="41" y="43"/>
                  </a:lnTo>
                  <a:lnTo>
                    <a:pt x="44"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73"/>
            <p:cNvSpPr>
              <a:spLocks/>
            </p:cNvSpPr>
            <p:nvPr/>
          </p:nvSpPr>
          <p:spPr bwMode="auto">
            <a:xfrm>
              <a:off x="4563" y="2952"/>
              <a:ext cx="59" cy="384"/>
            </a:xfrm>
            <a:custGeom>
              <a:avLst/>
              <a:gdLst>
                <a:gd name="T0" fmla="*/ 17 w 71"/>
                <a:gd name="T1" fmla="*/ 273 h 461"/>
                <a:gd name="T2" fmla="*/ 17 w 71"/>
                <a:gd name="T3" fmla="*/ 45 h 461"/>
                <a:gd name="T4" fmla="*/ 18 w 71"/>
                <a:gd name="T5" fmla="*/ 37 h 461"/>
                <a:gd name="T6" fmla="*/ 19 w 71"/>
                <a:gd name="T7" fmla="*/ 29 h 461"/>
                <a:gd name="T8" fmla="*/ 22 w 71"/>
                <a:gd name="T9" fmla="*/ 22 h 461"/>
                <a:gd name="T10" fmla="*/ 27 w 71"/>
                <a:gd name="T11" fmla="*/ 16 h 461"/>
                <a:gd name="T12" fmla="*/ 31 w 71"/>
                <a:gd name="T13" fmla="*/ 10 h 461"/>
                <a:gd name="T14" fmla="*/ 37 w 71"/>
                <a:gd name="T15" fmla="*/ 6 h 461"/>
                <a:gd name="T16" fmla="*/ 43 w 71"/>
                <a:gd name="T17" fmla="*/ 3 h 461"/>
                <a:gd name="T18" fmla="*/ 49 w 71"/>
                <a:gd name="T19" fmla="*/ 2 h 461"/>
                <a:gd name="T20" fmla="*/ 47 w 71"/>
                <a:gd name="T21" fmla="*/ 2 h 461"/>
                <a:gd name="T22" fmla="*/ 46 w 71"/>
                <a:gd name="T23" fmla="*/ 0 h 461"/>
                <a:gd name="T24" fmla="*/ 45 w 71"/>
                <a:gd name="T25" fmla="*/ 0 h 461"/>
                <a:gd name="T26" fmla="*/ 43 w 71"/>
                <a:gd name="T27" fmla="*/ 0 h 461"/>
                <a:gd name="T28" fmla="*/ 35 w 71"/>
                <a:gd name="T29" fmla="*/ 2 h 461"/>
                <a:gd name="T30" fmla="*/ 26 w 71"/>
                <a:gd name="T31" fmla="*/ 3 h 461"/>
                <a:gd name="T32" fmla="*/ 18 w 71"/>
                <a:gd name="T33" fmla="*/ 8 h 461"/>
                <a:gd name="T34" fmla="*/ 12 w 71"/>
                <a:gd name="T35" fmla="*/ 14 h 461"/>
                <a:gd name="T36" fmla="*/ 7 w 71"/>
                <a:gd name="T37" fmla="*/ 20 h 461"/>
                <a:gd name="T38" fmla="*/ 2 w 71"/>
                <a:gd name="T39" fmla="*/ 28 h 461"/>
                <a:gd name="T40" fmla="*/ 1 w 71"/>
                <a:gd name="T41" fmla="*/ 37 h 461"/>
                <a:gd name="T42" fmla="*/ 0 w 71"/>
                <a:gd name="T43" fmla="*/ 45 h 461"/>
                <a:gd name="T44" fmla="*/ 0 w 71"/>
                <a:gd name="T45" fmla="*/ 273 h 461"/>
                <a:gd name="T46" fmla="*/ 1 w 71"/>
                <a:gd name="T47" fmla="*/ 283 h 461"/>
                <a:gd name="T48" fmla="*/ 2 w 71"/>
                <a:gd name="T49" fmla="*/ 292 h 461"/>
                <a:gd name="T50" fmla="*/ 7 w 71"/>
                <a:gd name="T51" fmla="*/ 299 h 461"/>
                <a:gd name="T52" fmla="*/ 12 w 71"/>
                <a:gd name="T53" fmla="*/ 306 h 461"/>
                <a:gd name="T54" fmla="*/ 18 w 71"/>
                <a:gd name="T55" fmla="*/ 312 h 461"/>
                <a:gd name="T56" fmla="*/ 26 w 71"/>
                <a:gd name="T57" fmla="*/ 316 h 461"/>
                <a:gd name="T58" fmla="*/ 35 w 71"/>
                <a:gd name="T59" fmla="*/ 318 h 461"/>
                <a:gd name="T60" fmla="*/ 43 w 71"/>
                <a:gd name="T61" fmla="*/ 320 h 461"/>
                <a:gd name="T62" fmla="*/ 45 w 71"/>
                <a:gd name="T63" fmla="*/ 320 h 461"/>
                <a:gd name="T64" fmla="*/ 46 w 71"/>
                <a:gd name="T65" fmla="*/ 320 h 461"/>
                <a:gd name="T66" fmla="*/ 47 w 71"/>
                <a:gd name="T67" fmla="*/ 320 h 461"/>
                <a:gd name="T68" fmla="*/ 49 w 71"/>
                <a:gd name="T69" fmla="*/ 320 h 461"/>
                <a:gd name="T70" fmla="*/ 43 w 71"/>
                <a:gd name="T71" fmla="*/ 318 h 461"/>
                <a:gd name="T72" fmla="*/ 37 w 71"/>
                <a:gd name="T73" fmla="*/ 314 h 461"/>
                <a:gd name="T74" fmla="*/ 31 w 71"/>
                <a:gd name="T75" fmla="*/ 310 h 461"/>
                <a:gd name="T76" fmla="*/ 27 w 71"/>
                <a:gd name="T77" fmla="*/ 304 h 461"/>
                <a:gd name="T78" fmla="*/ 22 w 71"/>
                <a:gd name="T79" fmla="*/ 297 h 461"/>
                <a:gd name="T80" fmla="*/ 19 w 71"/>
                <a:gd name="T81" fmla="*/ 291 h 461"/>
                <a:gd name="T82" fmla="*/ 18 w 71"/>
                <a:gd name="T83" fmla="*/ 282 h 461"/>
                <a:gd name="T84" fmla="*/ 17 w 71"/>
                <a:gd name="T85" fmla="*/ 273 h 4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461"/>
                <a:gd name="T131" fmla="*/ 71 w 71"/>
                <a:gd name="T132" fmla="*/ 461 h 4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461">
                  <a:moveTo>
                    <a:pt x="25" y="394"/>
                  </a:moveTo>
                  <a:lnTo>
                    <a:pt x="25" y="65"/>
                  </a:lnTo>
                  <a:lnTo>
                    <a:pt x="27" y="53"/>
                  </a:lnTo>
                  <a:lnTo>
                    <a:pt x="28" y="42"/>
                  </a:lnTo>
                  <a:lnTo>
                    <a:pt x="33" y="32"/>
                  </a:lnTo>
                  <a:lnTo>
                    <a:pt x="39" y="23"/>
                  </a:lnTo>
                  <a:lnTo>
                    <a:pt x="45" y="15"/>
                  </a:lnTo>
                  <a:lnTo>
                    <a:pt x="53" y="9"/>
                  </a:lnTo>
                  <a:lnTo>
                    <a:pt x="62" y="5"/>
                  </a:lnTo>
                  <a:lnTo>
                    <a:pt x="71" y="2"/>
                  </a:lnTo>
                  <a:lnTo>
                    <a:pt x="69" y="2"/>
                  </a:lnTo>
                  <a:lnTo>
                    <a:pt x="66" y="0"/>
                  </a:lnTo>
                  <a:lnTo>
                    <a:pt x="65" y="0"/>
                  </a:lnTo>
                  <a:lnTo>
                    <a:pt x="62" y="0"/>
                  </a:lnTo>
                  <a:lnTo>
                    <a:pt x="50" y="2"/>
                  </a:lnTo>
                  <a:lnTo>
                    <a:pt x="37" y="5"/>
                  </a:lnTo>
                  <a:lnTo>
                    <a:pt x="27" y="12"/>
                  </a:lnTo>
                  <a:lnTo>
                    <a:pt x="18" y="20"/>
                  </a:lnTo>
                  <a:lnTo>
                    <a:pt x="10" y="29"/>
                  </a:lnTo>
                  <a:lnTo>
                    <a:pt x="4" y="41"/>
                  </a:lnTo>
                  <a:lnTo>
                    <a:pt x="1" y="53"/>
                  </a:lnTo>
                  <a:lnTo>
                    <a:pt x="0" y="65"/>
                  </a:lnTo>
                  <a:lnTo>
                    <a:pt x="0" y="394"/>
                  </a:lnTo>
                  <a:lnTo>
                    <a:pt x="1" y="408"/>
                  </a:lnTo>
                  <a:lnTo>
                    <a:pt x="4" y="420"/>
                  </a:lnTo>
                  <a:lnTo>
                    <a:pt x="10" y="431"/>
                  </a:lnTo>
                  <a:lnTo>
                    <a:pt x="18" y="441"/>
                  </a:lnTo>
                  <a:lnTo>
                    <a:pt x="27" y="449"/>
                  </a:lnTo>
                  <a:lnTo>
                    <a:pt x="37" y="455"/>
                  </a:lnTo>
                  <a:lnTo>
                    <a:pt x="50" y="459"/>
                  </a:lnTo>
                  <a:lnTo>
                    <a:pt x="62" y="461"/>
                  </a:lnTo>
                  <a:lnTo>
                    <a:pt x="65" y="461"/>
                  </a:lnTo>
                  <a:lnTo>
                    <a:pt x="66" y="461"/>
                  </a:lnTo>
                  <a:lnTo>
                    <a:pt x="69" y="461"/>
                  </a:lnTo>
                  <a:lnTo>
                    <a:pt x="71" y="461"/>
                  </a:lnTo>
                  <a:lnTo>
                    <a:pt x="62" y="458"/>
                  </a:lnTo>
                  <a:lnTo>
                    <a:pt x="53" y="453"/>
                  </a:lnTo>
                  <a:lnTo>
                    <a:pt x="45" y="447"/>
                  </a:lnTo>
                  <a:lnTo>
                    <a:pt x="39" y="438"/>
                  </a:lnTo>
                  <a:lnTo>
                    <a:pt x="33" y="429"/>
                  </a:lnTo>
                  <a:lnTo>
                    <a:pt x="28" y="419"/>
                  </a:lnTo>
                  <a:lnTo>
                    <a:pt x="27" y="407"/>
                  </a:lnTo>
                  <a:lnTo>
                    <a:pt x="25"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74"/>
            <p:cNvSpPr>
              <a:spLocks/>
            </p:cNvSpPr>
            <p:nvPr/>
          </p:nvSpPr>
          <p:spPr bwMode="auto">
            <a:xfrm>
              <a:off x="4625" y="2959"/>
              <a:ext cx="58" cy="383"/>
            </a:xfrm>
            <a:custGeom>
              <a:avLst/>
              <a:gdLst>
                <a:gd name="T0" fmla="*/ 31 w 69"/>
                <a:gd name="T1" fmla="*/ 44 h 459"/>
                <a:gd name="T2" fmla="*/ 31 w 69"/>
                <a:gd name="T3" fmla="*/ 274 h 459"/>
                <a:gd name="T4" fmla="*/ 29 w 69"/>
                <a:gd name="T5" fmla="*/ 290 h 459"/>
                <a:gd name="T6" fmla="*/ 23 w 69"/>
                <a:gd name="T7" fmla="*/ 305 h 459"/>
                <a:gd name="T8" fmla="*/ 13 w 69"/>
                <a:gd name="T9" fmla="*/ 315 h 459"/>
                <a:gd name="T10" fmla="*/ 0 w 69"/>
                <a:gd name="T11" fmla="*/ 320 h 459"/>
                <a:gd name="T12" fmla="*/ 2 w 69"/>
                <a:gd name="T13" fmla="*/ 320 h 459"/>
                <a:gd name="T14" fmla="*/ 3 w 69"/>
                <a:gd name="T15" fmla="*/ 320 h 459"/>
                <a:gd name="T16" fmla="*/ 4 w 69"/>
                <a:gd name="T17" fmla="*/ 320 h 459"/>
                <a:gd name="T18" fmla="*/ 6 w 69"/>
                <a:gd name="T19" fmla="*/ 320 h 459"/>
                <a:gd name="T20" fmla="*/ 14 w 69"/>
                <a:gd name="T21" fmla="*/ 319 h 459"/>
                <a:gd name="T22" fmla="*/ 23 w 69"/>
                <a:gd name="T23" fmla="*/ 317 h 459"/>
                <a:gd name="T24" fmla="*/ 29 w 69"/>
                <a:gd name="T25" fmla="*/ 313 h 459"/>
                <a:gd name="T26" fmla="*/ 36 w 69"/>
                <a:gd name="T27" fmla="*/ 306 h 459"/>
                <a:gd name="T28" fmla="*/ 42 w 69"/>
                <a:gd name="T29" fmla="*/ 300 h 459"/>
                <a:gd name="T30" fmla="*/ 46 w 69"/>
                <a:gd name="T31" fmla="*/ 292 h 459"/>
                <a:gd name="T32" fmla="*/ 48 w 69"/>
                <a:gd name="T33" fmla="*/ 284 h 459"/>
                <a:gd name="T34" fmla="*/ 49 w 69"/>
                <a:gd name="T35" fmla="*/ 274 h 459"/>
                <a:gd name="T36" fmla="*/ 49 w 69"/>
                <a:gd name="T37" fmla="*/ 44 h 459"/>
                <a:gd name="T38" fmla="*/ 48 w 69"/>
                <a:gd name="T39" fmla="*/ 35 h 459"/>
                <a:gd name="T40" fmla="*/ 46 w 69"/>
                <a:gd name="T41" fmla="*/ 27 h 459"/>
                <a:gd name="T42" fmla="*/ 42 w 69"/>
                <a:gd name="T43" fmla="*/ 19 h 459"/>
                <a:gd name="T44" fmla="*/ 36 w 69"/>
                <a:gd name="T45" fmla="*/ 13 h 459"/>
                <a:gd name="T46" fmla="*/ 29 w 69"/>
                <a:gd name="T47" fmla="*/ 8 h 459"/>
                <a:gd name="T48" fmla="*/ 23 w 69"/>
                <a:gd name="T49" fmla="*/ 3 h 459"/>
                <a:gd name="T50" fmla="*/ 14 w 69"/>
                <a:gd name="T51" fmla="*/ 2 h 459"/>
                <a:gd name="T52" fmla="*/ 6 w 69"/>
                <a:gd name="T53" fmla="*/ 0 h 459"/>
                <a:gd name="T54" fmla="*/ 4 w 69"/>
                <a:gd name="T55" fmla="*/ 0 h 459"/>
                <a:gd name="T56" fmla="*/ 3 w 69"/>
                <a:gd name="T57" fmla="*/ 0 h 459"/>
                <a:gd name="T58" fmla="*/ 2 w 69"/>
                <a:gd name="T59" fmla="*/ 0 h 459"/>
                <a:gd name="T60" fmla="*/ 0 w 69"/>
                <a:gd name="T61" fmla="*/ 0 h 459"/>
                <a:gd name="T62" fmla="*/ 13 w 69"/>
                <a:gd name="T63" fmla="*/ 6 h 459"/>
                <a:gd name="T64" fmla="*/ 23 w 69"/>
                <a:gd name="T65" fmla="*/ 15 h 459"/>
                <a:gd name="T66" fmla="*/ 29 w 69"/>
                <a:gd name="T67" fmla="*/ 28 h 459"/>
                <a:gd name="T68" fmla="*/ 31 w 69"/>
                <a:gd name="T69" fmla="*/ 44 h 4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59"/>
                <a:gd name="T107" fmla="*/ 69 w 69"/>
                <a:gd name="T108" fmla="*/ 459 h 45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59">
                  <a:moveTo>
                    <a:pt x="44" y="64"/>
                  </a:moveTo>
                  <a:lnTo>
                    <a:pt x="44" y="393"/>
                  </a:lnTo>
                  <a:lnTo>
                    <a:pt x="41" y="417"/>
                  </a:lnTo>
                  <a:lnTo>
                    <a:pt x="32" y="437"/>
                  </a:lnTo>
                  <a:lnTo>
                    <a:pt x="18" y="452"/>
                  </a:lnTo>
                  <a:lnTo>
                    <a:pt x="0" y="459"/>
                  </a:lnTo>
                  <a:lnTo>
                    <a:pt x="2" y="459"/>
                  </a:lnTo>
                  <a:lnTo>
                    <a:pt x="5" y="459"/>
                  </a:lnTo>
                  <a:lnTo>
                    <a:pt x="6" y="459"/>
                  </a:lnTo>
                  <a:lnTo>
                    <a:pt x="8" y="459"/>
                  </a:lnTo>
                  <a:lnTo>
                    <a:pt x="20" y="458"/>
                  </a:lnTo>
                  <a:lnTo>
                    <a:pt x="32" y="455"/>
                  </a:lnTo>
                  <a:lnTo>
                    <a:pt x="42" y="449"/>
                  </a:lnTo>
                  <a:lnTo>
                    <a:pt x="51" y="440"/>
                  </a:lnTo>
                  <a:lnTo>
                    <a:pt x="59" y="431"/>
                  </a:lnTo>
                  <a:lnTo>
                    <a:pt x="65" y="419"/>
                  </a:lnTo>
                  <a:lnTo>
                    <a:pt x="68" y="407"/>
                  </a:lnTo>
                  <a:lnTo>
                    <a:pt x="69" y="393"/>
                  </a:lnTo>
                  <a:lnTo>
                    <a:pt x="69" y="64"/>
                  </a:lnTo>
                  <a:lnTo>
                    <a:pt x="68" y="50"/>
                  </a:lnTo>
                  <a:lnTo>
                    <a:pt x="65" y="38"/>
                  </a:lnTo>
                  <a:lnTo>
                    <a:pt x="59" y="27"/>
                  </a:lnTo>
                  <a:lnTo>
                    <a:pt x="51" y="18"/>
                  </a:lnTo>
                  <a:lnTo>
                    <a:pt x="42" y="11"/>
                  </a:lnTo>
                  <a:lnTo>
                    <a:pt x="32" y="5"/>
                  </a:lnTo>
                  <a:lnTo>
                    <a:pt x="20" y="2"/>
                  </a:lnTo>
                  <a:lnTo>
                    <a:pt x="8" y="0"/>
                  </a:lnTo>
                  <a:lnTo>
                    <a:pt x="6" y="0"/>
                  </a:lnTo>
                  <a:lnTo>
                    <a:pt x="5" y="0"/>
                  </a:lnTo>
                  <a:lnTo>
                    <a:pt x="2" y="0"/>
                  </a:lnTo>
                  <a:lnTo>
                    <a:pt x="0" y="0"/>
                  </a:lnTo>
                  <a:lnTo>
                    <a:pt x="18" y="8"/>
                  </a:lnTo>
                  <a:lnTo>
                    <a:pt x="32" y="21"/>
                  </a:lnTo>
                  <a:lnTo>
                    <a:pt x="41" y="41"/>
                  </a:lnTo>
                  <a:lnTo>
                    <a:pt x="44"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75"/>
            <p:cNvSpPr>
              <a:spLocks/>
            </p:cNvSpPr>
            <p:nvPr/>
          </p:nvSpPr>
          <p:spPr bwMode="auto">
            <a:xfrm>
              <a:off x="4220" y="2952"/>
              <a:ext cx="58" cy="384"/>
            </a:xfrm>
            <a:custGeom>
              <a:avLst/>
              <a:gdLst>
                <a:gd name="T0" fmla="*/ 18 w 69"/>
                <a:gd name="T1" fmla="*/ 273 h 461"/>
                <a:gd name="T2" fmla="*/ 18 w 69"/>
                <a:gd name="T3" fmla="*/ 45 h 461"/>
                <a:gd name="T4" fmla="*/ 20 w 69"/>
                <a:gd name="T5" fmla="*/ 29 h 461"/>
                <a:gd name="T6" fmla="*/ 27 w 69"/>
                <a:gd name="T7" fmla="*/ 16 h 461"/>
                <a:gd name="T8" fmla="*/ 36 w 69"/>
                <a:gd name="T9" fmla="*/ 6 h 461"/>
                <a:gd name="T10" fmla="*/ 49 w 69"/>
                <a:gd name="T11" fmla="*/ 2 h 461"/>
                <a:gd name="T12" fmla="*/ 48 w 69"/>
                <a:gd name="T13" fmla="*/ 2 h 461"/>
                <a:gd name="T14" fmla="*/ 46 w 69"/>
                <a:gd name="T15" fmla="*/ 0 h 461"/>
                <a:gd name="T16" fmla="*/ 45 w 69"/>
                <a:gd name="T17" fmla="*/ 0 h 461"/>
                <a:gd name="T18" fmla="*/ 44 w 69"/>
                <a:gd name="T19" fmla="*/ 0 h 461"/>
                <a:gd name="T20" fmla="*/ 35 w 69"/>
                <a:gd name="T21" fmla="*/ 2 h 461"/>
                <a:gd name="T22" fmla="*/ 27 w 69"/>
                <a:gd name="T23" fmla="*/ 3 h 461"/>
                <a:gd name="T24" fmla="*/ 19 w 69"/>
                <a:gd name="T25" fmla="*/ 8 h 461"/>
                <a:gd name="T26" fmla="*/ 13 w 69"/>
                <a:gd name="T27" fmla="*/ 14 h 461"/>
                <a:gd name="T28" fmla="*/ 8 w 69"/>
                <a:gd name="T29" fmla="*/ 20 h 461"/>
                <a:gd name="T30" fmla="*/ 3 w 69"/>
                <a:gd name="T31" fmla="*/ 28 h 461"/>
                <a:gd name="T32" fmla="*/ 2 w 69"/>
                <a:gd name="T33" fmla="*/ 37 h 461"/>
                <a:gd name="T34" fmla="*/ 0 w 69"/>
                <a:gd name="T35" fmla="*/ 45 h 461"/>
                <a:gd name="T36" fmla="*/ 0 w 69"/>
                <a:gd name="T37" fmla="*/ 273 h 461"/>
                <a:gd name="T38" fmla="*/ 2 w 69"/>
                <a:gd name="T39" fmla="*/ 283 h 461"/>
                <a:gd name="T40" fmla="*/ 3 w 69"/>
                <a:gd name="T41" fmla="*/ 292 h 461"/>
                <a:gd name="T42" fmla="*/ 8 w 69"/>
                <a:gd name="T43" fmla="*/ 299 h 461"/>
                <a:gd name="T44" fmla="*/ 13 w 69"/>
                <a:gd name="T45" fmla="*/ 306 h 461"/>
                <a:gd name="T46" fmla="*/ 19 w 69"/>
                <a:gd name="T47" fmla="*/ 312 h 461"/>
                <a:gd name="T48" fmla="*/ 27 w 69"/>
                <a:gd name="T49" fmla="*/ 316 h 461"/>
                <a:gd name="T50" fmla="*/ 35 w 69"/>
                <a:gd name="T51" fmla="*/ 318 h 461"/>
                <a:gd name="T52" fmla="*/ 44 w 69"/>
                <a:gd name="T53" fmla="*/ 320 h 461"/>
                <a:gd name="T54" fmla="*/ 45 w 69"/>
                <a:gd name="T55" fmla="*/ 320 h 461"/>
                <a:gd name="T56" fmla="*/ 46 w 69"/>
                <a:gd name="T57" fmla="*/ 320 h 461"/>
                <a:gd name="T58" fmla="*/ 48 w 69"/>
                <a:gd name="T59" fmla="*/ 320 h 461"/>
                <a:gd name="T60" fmla="*/ 49 w 69"/>
                <a:gd name="T61" fmla="*/ 320 h 461"/>
                <a:gd name="T62" fmla="*/ 36 w 69"/>
                <a:gd name="T63" fmla="*/ 314 h 461"/>
                <a:gd name="T64" fmla="*/ 27 w 69"/>
                <a:gd name="T65" fmla="*/ 304 h 461"/>
                <a:gd name="T66" fmla="*/ 20 w 69"/>
                <a:gd name="T67" fmla="*/ 291 h 461"/>
                <a:gd name="T68" fmla="*/ 18 w 69"/>
                <a:gd name="T69" fmla="*/ 273 h 4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61"/>
                <a:gd name="T107" fmla="*/ 69 w 69"/>
                <a:gd name="T108" fmla="*/ 461 h 4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61">
                  <a:moveTo>
                    <a:pt x="26" y="394"/>
                  </a:moveTo>
                  <a:lnTo>
                    <a:pt x="26" y="65"/>
                  </a:lnTo>
                  <a:lnTo>
                    <a:pt x="29" y="42"/>
                  </a:lnTo>
                  <a:lnTo>
                    <a:pt x="38" y="23"/>
                  </a:lnTo>
                  <a:lnTo>
                    <a:pt x="51" y="9"/>
                  </a:lnTo>
                  <a:lnTo>
                    <a:pt x="69" y="2"/>
                  </a:lnTo>
                  <a:lnTo>
                    <a:pt x="68" y="2"/>
                  </a:lnTo>
                  <a:lnTo>
                    <a:pt x="66" y="0"/>
                  </a:lnTo>
                  <a:lnTo>
                    <a:pt x="63" y="0"/>
                  </a:lnTo>
                  <a:lnTo>
                    <a:pt x="62" y="0"/>
                  </a:lnTo>
                  <a:lnTo>
                    <a:pt x="50" y="2"/>
                  </a:lnTo>
                  <a:lnTo>
                    <a:pt x="38" y="5"/>
                  </a:lnTo>
                  <a:lnTo>
                    <a:pt x="27" y="12"/>
                  </a:lnTo>
                  <a:lnTo>
                    <a:pt x="18" y="20"/>
                  </a:lnTo>
                  <a:lnTo>
                    <a:pt x="11" y="29"/>
                  </a:lnTo>
                  <a:lnTo>
                    <a:pt x="5" y="41"/>
                  </a:lnTo>
                  <a:lnTo>
                    <a:pt x="2" y="53"/>
                  </a:lnTo>
                  <a:lnTo>
                    <a:pt x="0" y="65"/>
                  </a:lnTo>
                  <a:lnTo>
                    <a:pt x="0" y="394"/>
                  </a:lnTo>
                  <a:lnTo>
                    <a:pt x="2" y="408"/>
                  </a:lnTo>
                  <a:lnTo>
                    <a:pt x="5" y="420"/>
                  </a:lnTo>
                  <a:lnTo>
                    <a:pt x="11" y="431"/>
                  </a:lnTo>
                  <a:lnTo>
                    <a:pt x="18" y="441"/>
                  </a:lnTo>
                  <a:lnTo>
                    <a:pt x="27" y="449"/>
                  </a:lnTo>
                  <a:lnTo>
                    <a:pt x="38" y="455"/>
                  </a:lnTo>
                  <a:lnTo>
                    <a:pt x="50" y="459"/>
                  </a:lnTo>
                  <a:lnTo>
                    <a:pt x="62" y="461"/>
                  </a:lnTo>
                  <a:lnTo>
                    <a:pt x="63" y="461"/>
                  </a:lnTo>
                  <a:lnTo>
                    <a:pt x="66" y="461"/>
                  </a:lnTo>
                  <a:lnTo>
                    <a:pt x="68" y="461"/>
                  </a:lnTo>
                  <a:lnTo>
                    <a:pt x="69" y="461"/>
                  </a:lnTo>
                  <a:lnTo>
                    <a:pt x="51" y="453"/>
                  </a:lnTo>
                  <a:lnTo>
                    <a:pt x="38" y="438"/>
                  </a:lnTo>
                  <a:lnTo>
                    <a:pt x="29" y="419"/>
                  </a:lnTo>
                  <a:lnTo>
                    <a:pt x="26"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76"/>
            <p:cNvSpPr>
              <a:spLocks/>
            </p:cNvSpPr>
            <p:nvPr/>
          </p:nvSpPr>
          <p:spPr bwMode="auto">
            <a:xfrm>
              <a:off x="4282" y="2959"/>
              <a:ext cx="59" cy="383"/>
            </a:xfrm>
            <a:custGeom>
              <a:avLst/>
              <a:gdLst>
                <a:gd name="T0" fmla="*/ 31 w 71"/>
                <a:gd name="T1" fmla="*/ 44 h 459"/>
                <a:gd name="T2" fmla="*/ 31 w 71"/>
                <a:gd name="T3" fmla="*/ 274 h 459"/>
                <a:gd name="T4" fmla="*/ 31 w 71"/>
                <a:gd name="T5" fmla="*/ 282 h 459"/>
                <a:gd name="T6" fmla="*/ 29 w 71"/>
                <a:gd name="T7" fmla="*/ 290 h 459"/>
                <a:gd name="T8" fmla="*/ 27 w 71"/>
                <a:gd name="T9" fmla="*/ 298 h 459"/>
                <a:gd name="T10" fmla="*/ 22 w 71"/>
                <a:gd name="T11" fmla="*/ 305 h 459"/>
                <a:gd name="T12" fmla="*/ 17 w 71"/>
                <a:gd name="T13" fmla="*/ 310 h 459"/>
                <a:gd name="T14" fmla="*/ 12 w 71"/>
                <a:gd name="T15" fmla="*/ 315 h 459"/>
                <a:gd name="T16" fmla="*/ 6 w 71"/>
                <a:gd name="T17" fmla="*/ 317 h 459"/>
                <a:gd name="T18" fmla="*/ 0 w 71"/>
                <a:gd name="T19" fmla="*/ 320 h 459"/>
                <a:gd name="T20" fmla="*/ 2 w 71"/>
                <a:gd name="T21" fmla="*/ 320 h 459"/>
                <a:gd name="T22" fmla="*/ 2 w 71"/>
                <a:gd name="T23" fmla="*/ 320 h 459"/>
                <a:gd name="T24" fmla="*/ 5 w 71"/>
                <a:gd name="T25" fmla="*/ 320 h 459"/>
                <a:gd name="T26" fmla="*/ 6 w 71"/>
                <a:gd name="T27" fmla="*/ 320 h 459"/>
                <a:gd name="T28" fmla="*/ 14 w 71"/>
                <a:gd name="T29" fmla="*/ 319 h 459"/>
                <a:gd name="T30" fmla="*/ 22 w 71"/>
                <a:gd name="T31" fmla="*/ 317 h 459"/>
                <a:gd name="T32" fmla="*/ 31 w 71"/>
                <a:gd name="T33" fmla="*/ 313 h 459"/>
                <a:gd name="T34" fmla="*/ 37 w 71"/>
                <a:gd name="T35" fmla="*/ 306 h 459"/>
                <a:gd name="T36" fmla="*/ 42 w 71"/>
                <a:gd name="T37" fmla="*/ 300 h 459"/>
                <a:gd name="T38" fmla="*/ 46 w 71"/>
                <a:gd name="T39" fmla="*/ 292 h 459"/>
                <a:gd name="T40" fmla="*/ 47 w 71"/>
                <a:gd name="T41" fmla="*/ 284 h 459"/>
                <a:gd name="T42" fmla="*/ 49 w 71"/>
                <a:gd name="T43" fmla="*/ 274 h 459"/>
                <a:gd name="T44" fmla="*/ 49 w 71"/>
                <a:gd name="T45" fmla="*/ 44 h 459"/>
                <a:gd name="T46" fmla="*/ 47 w 71"/>
                <a:gd name="T47" fmla="*/ 35 h 459"/>
                <a:gd name="T48" fmla="*/ 46 w 71"/>
                <a:gd name="T49" fmla="*/ 27 h 459"/>
                <a:gd name="T50" fmla="*/ 42 w 71"/>
                <a:gd name="T51" fmla="*/ 19 h 459"/>
                <a:gd name="T52" fmla="*/ 37 w 71"/>
                <a:gd name="T53" fmla="*/ 13 h 459"/>
                <a:gd name="T54" fmla="*/ 31 w 71"/>
                <a:gd name="T55" fmla="*/ 8 h 459"/>
                <a:gd name="T56" fmla="*/ 22 w 71"/>
                <a:gd name="T57" fmla="*/ 3 h 459"/>
                <a:gd name="T58" fmla="*/ 14 w 71"/>
                <a:gd name="T59" fmla="*/ 2 h 459"/>
                <a:gd name="T60" fmla="*/ 6 w 71"/>
                <a:gd name="T61" fmla="*/ 0 h 459"/>
                <a:gd name="T62" fmla="*/ 5 w 71"/>
                <a:gd name="T63" fmla="*/ 0 h 459"/>
                <a:gd name="T64" fmla="*/ 2 w 71"/>
                <a:gd name="T65" fmla="*/ 0 h 459"/>
                <a:gd name="T66" fmla="*/ 2 w 71"/>
                <a:gd name="T67" fmla="*/ 0 h 459"/>
                <a:gd name="T68" fmla="*/ 0 w 71"/>
                <a:gd name="T69" fmla="*/ 0 h 459"/>
                <a:gd name="T70" fmla="*/ 6 w 71"/>
                <a:gd name="T71" fmla="*/ 3 h 459"/>
                <a:gd name="T72" fmla="*/ 12 w 71"/>
                <a:gd name="T73" fmla="*/ 6 h 459"/>
                <a:gd name="T74" fmla="*/ 17 w 71"/>
                <a:gd name="T75" fmla="*/ 10 h 459"/>
                <a:gd name="T76" fmla="*/ 22 w 71"/>
                <a:gd name="T77" fmla="*/ 15 h 459"/>
                <a:gd name="T78" fmla="*/ 27 w 71"/>
                <a:gd name="T79" fmla="*/ 21 h 459"/>
                <a:gd name="T80" fmla="*/ 29 w 71"/>
                <a:gd name="T81" fmla="*/ 28 h 459"/>
                <a:gd name="T82" fmla="*/ 31 w 71"/>
                <a:gd name="T83" fmla="*/ 36 h 459"/>
                <a:gd name="T84" fmla="*/ 31 w 71"/>
                <a:gd name="T85" fmla="*/ 44 h 4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459"/>
                <a:gd name="T131" fmla="*/ 71 w 71"/>
                <a:gd name="T132" fmla="*/ 459 h 4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459">
                  <a:moveTo>
                    <a:pt x="45" y="64"/>
                  </a:moveTo>
                  <a:lnTo>
                    <a:pt x="45" y="393"/>
                  </a:lnTo>
                  <a:lnTo>
                    <a:pt x="44" y="405"/>
                  </a:lnTo>
                  <a:lnTo>
                    <a:pt x="42" y="417"/>
                  </a:lnTo>
                  <a:lnTo>
                    <a:pt x="38" y="428"/>
                  </a:lnTo>
                  <a:lnTo>
                    <a:pt x="32" y="437"/>
                  </a:lnTo>
                  <a:lnTo>
                    <a:pt x="25" y="446"/>
                  </a:lnTo>
                  <a:lnTo>
                    <a:pt x="18" y="452"/>
                  </a:lnTo>
                  <a:lnTo>
                    <a:pt x="9" y="456"/>
                  </a:lnTo>
                  <a:lnTo>
                    <a:pt x="0" y="459"/>
                  </a:lnTo>
                  <a:lnTo>
                    <a:pt x="3" y="459"/>
                  </a:lnTo>
                  <a:lnTo>
                    <a:pt x="4" y="459"/>
                  </a:lnTo>
                  <a:lnTo>
                    <a:pt x="7" y="459"/>
                  </a:lnTo>
                  <a:lnTo>
                    <a:pt x="9" y="459"/>
                  </a:lnTo>
                  <a:lnTo>
                    <a:pt x="21" y="458"/>
                  </a:lnTo>
                  <a:lnTo>
                    <a:pt x="33" y="455"/>
                  </a:lnTo>
                  <a:lnTo>
                    <a:pt x="44" y="449"/>
                  </a:lnTo>
                  <a:lnTo>
                    <a:pt x="53" y="440"/>
                  </a:lnTo>
                  <a:lnTo>
                    <a:pt x="60" y="431"/>
                  </a:lnTo>
                  <a:lnTo>
                    <a:pt x="66" y="419"/>
                  </a:lnTo>
                  <a:lnTo>
                    <a:pt x="69" y="407"/>
                  </a:lnTo>
                  <a:lnTo>
                    <a:pt x="71" y="393"/>
                  </a:lnTo>
                  <a:lnTo>
                    <a:pt x="71" y="64"/>
                  </a:lnTo>
                  <a:lnTo>
                    <a:pt x="69" y="50"/>
                  </a:lnTo>
                  <a:lnTo>
                    <a:pt x="66" y="38"/>
                  </a:lnTo>
                  <a:lnTo>
                    <a:pt x="60" y="27"/>
                  </a:lnTo>
                  <a:lnTo>
                    <a:pt x="53" y="18"/>
                  </a:lnTo>
                  <a:lnTo>
                    <a:pt x="44" y="11"/>
                  </a:lnTo>
                  <a:lnTo>
                    <a:pt x="33" y="5"/>
                  </a:lnTo>
                  <a:lnTo>
                    <a:pt x="21" y="2"/>
                  </a:lnTo>
                  <a:lnTo>
                    <a:pt x="9" y="0"/>
                  </a:lnTo>
                  <a:lnTo>
                    <a:pt x="7" y="0"/>
                  </a:lnTo>
                  <a:lnTo>
                    <a:pt x="4" y="0"/>
                  </a:lnTo>
                  <a:lnTo>
                    <a:pt x="3" y="0"/>
                  </a:lnTo>
                  <a:lnTo>
                    <a:pt x="0" y="0"/>
                  </a:lnTo>
                  <a:lnTo>
                    <a:pt x="9" y="3"/>
                  </a:lnTo>
                  <a:lnTo>
                    <a:pt x="18" y="8"/>
                  </a:lnTo>
                  <a:lnTo>
                    <a:pt x="25" y="14"/>
                  </a:lnTo>
                  <a:lnTo>
                    <a:pt x="32" y="21"/>
                  </a:lnTo>
                  <a:lnTo>
                    <a:pt x="38" y="30"/>
                  </a:lnTo>
                  <a:lnTo>
                    <a:pt x="42" y="41"/>
                  </a:lnTo>
                  <a:lnTo>
                    <a:pt x="44" y="52"/>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Line 77"/>
            <p:cNvSpPr>
              <a:spLocks noChangeShapeType="1"/>
            </p:cNvSpPr>
            <p:nvPr/>
          </p:nvSpPr>
          <p:spPr bwMode="auto">
            <a:xfrm rot="3975909">
              <a:off x="4387" y="2747"/>
              <a:ext cx="41"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9" name="Line 78"/>
            <p:cNvSpPr>
              <a:spLocks noChangeShapeType="1"/>
            </p:cNvSpPr>
            <p:nvPr/>
          </p:nvSpPr>
          <p:spPr bwMode="auto">
            <a:xfrm>
              <a:off x="4556" y="2710"/>
              <a:ext cx="47" cy="10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80" name="Freeform 79"/>
            <p:cNvSpPr>
              <a:spLocks/>
            </p:cNvSpPr>
            <p:nvPr/>
          </p:nvSpPr>
          <p:spPr bwMode="auto">
            <a:xfrm>
              <a:off x="4155" y="2780"/>
              <a:ext cx="596" cy="97"/>
            </a:xfrm>
            <a:custGeom>
              <a:avLst/>
              <a:gdLst>
                <a:gd name="T0" fmla="*/ 218 w 715"/>
                <a:gd name="T1" fmla="*/ 81 h 116"/>
                <a:gd name="T2" fmla="*/ 165 w 715"/>
                <a:gd name="T3" fmla="*/ 77 h 116"/>
                <a:gd name="T4" fmla="*/ 119 w 715"/>
                <a:gd name="T5" fmla="*/ 72 h 116"/>
                <a:gd name="T6" fmla="*/ 81 w 715"/>
                <a:gd name="T7" fmla="*/ 64 h 116"/>
                <a:gd name="T8" fmla="*/ 49 w 715"/>
                <a:gd name="T9" fmla="*/ 54 h 116"/>
                <a:gd name="T10" fmla="*/ 25 w 715"/>
                <a:gd name="T11" fmla="*/ 44 h 116"/>
                <a:gd name="T12" fmla="*/ 10 w 715"/>
                <a:gd name="T13" fmla="*/ 35 h 116"/>
                <a:gd name="T14" fmla="*/ 1 w 715"/>
                <a:gd name="T15" fmla="*/ 27 h 116"/>
                <a:gd name="T16" fmla="*/ 0 w 715"/>
                <a:gd name="T17" fmla="*/ 0 h 116"/>
                <a:gd name="T18" fmla="*/ 20 w 715"/>
                <a:gd name="T19" fmla="*/ 11 h 116"/>
                <a:gd name="T20" fmla="*/ 45 w 715"/>
                <a:gd name="T21" fmla="*/ 20 h 116"/>
                <a:gd name="T22" fmla="*/ 73 w 715"/>
                <a:gd name="T23" fmla="*/ 28 h 116"/>
                <a:gd name="T24" fmla="*/ 104 w 715"/>
                <a:gd name="T25" fmla="*/ 35 h 116"/>
                <a:gd name="T26" fmla="*/ 138 w 715"/>
                <a:gd name="T27" fmla="*/ 40 h 116"/>
                <a:gd name="T28" fmla="*/ 173 w 715"/>
                <a:gd name="T29" fmla="*/ 44 h 116"/>
                <a:gd name="T30" fmla="*/ 210 w 715"/>
                <a:gd name="T31" fmla="*/ 46 h 116"/>
                <a:gd name="T32" fmla="*/ 248 w 715"/>
                <a:gd name="T33" fmla="*/ 48 h 116"/>
                <a:gd name="T34" fmla="*/ 286 w 715"/>
                <a:gd name="T35" fmla="*/ 46 h 116"/>
                <a:gd name="T36" fmla="*/ 322 w 715"/>
                <a:gd name="T37" fmla="*/ 44 h 116"/>
                <a:gd name="T38" fmla="*/ 357 w 715"/>
                <a:gd name="T39" fmla="*/ 40 h 116"/>
                <a:gd name="T40" fmla="*/ 392 w 715"/>
                <a:gd name="T41" fmla="*/ 35 h 116"/>
                <a:gd name="T42" fmla="*/ 423 w 715"/>
                <a:gd name="T43" fmla="*/ 28 h 116"/>
                <a:gd name="T44" fmla="*/ 452 w 715"/>
                <a:gd name="T45" fmla="*/ 20 h 116"/>
                <a:gd name="T46" fmla="*/ 477 w 715"/>
                <a:gd name="T47" fmla="*/ 11 h 116"/>
                <a:gd name="T48" fmla="*/ 497 w 715"/>
                <a:gd name="T49" fmla="*/ 0 h 116"/>
                <a:gd name="T50" fmla="*/ 495 w 715"/>
                <a:gd name="T51" fmla="*/ 27 h 116"/>
                <a:gd name="T52" fmla="*/ 487 w 715"/>
                <a:gd name="T53" fmla="*/ 35 h 116"/>
                <a:gd name="T54" fmla="*/ 471 w 715"/>
                <a:gd name="T55" fmla="*/ 44 h 116"/>
                <a:gd name="T56" fmla="*/ 448 w 715"/>
                <a:gd name="T57" fmla="*/ 54 h 116"/>
                <a:gd name="T58" fmla="*/ 416 w 715"/>
                <a:gd name="T59" fmla="*/ 64 h 116"/>
                <a:gd name="T60" fmla="*/ 377 w 715"/>
                <a:gd name="T61" fmla="*/ 72 h 116"/>
                <a:gd name="T62" fmla="*/ 330 w 715"/>
                <a:gd name="T63" fmla="*/ 77 h 116"/>
                <a:gd name="T64" fmla="*/ 278 w 715"/>
                <a:gd name="T65" fmla="*/ 81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5"/>
                <a:gd name="T100" fmla="*/ 0 h 116"/>
                <a:gd name="T101" fmla="*/ 715 w 71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5" h="116">
                  <a:moveTo>
                    <a:pt x="357" y="116"/>
                  </a:moveTo>
                  <a:lnTo>
                    <a:pt x="314" y="116"/>
                  </a:lnTo>
                  <a:lnTo>
                    <a:pt x="275" y="113"/>
                  </a:lnTo>
                  <a:lnTo>
                    <a:pt x="238" y="110"/>
                  </a:lnTo>
                  <a:lnTo>
                    <a:pt x="203" y="107"/>
                  </a:lnTo>
                  <a:lnTo>
                    <a:pt x="171" y="103"/>
                  </a:lnTo>
                  <a:lnTo>
                    <a:pt x="143" y="97"/>
                  </a:lnTo>
                  <a:lnTo>
                    <a:pt x="116" y="91"/>
                  </a:lnTo>
                  <a:lnTo>
                    <a:pt x="92" y="84"/>
                  </a:lnTo>
                  <a:lnTo>
                    <a:pt x="71" y="78"/>
                  </a:lnTo>
                  <a:lnTo>
                    <a:pt x="53" y="71"/>
                  </a:lnTo>
                  <a:lnTo>
                    <a:pt x="36" y="63"/>
                  </a:lnTo>
                  <a:lnTo>
                    <a:pt x="24" y="57"/>
                  </a:lnTo>
                  <a:lnTo>
                    <a:pt x="14" y="50"/>
                  </a:lnTo>
                  <a:lnTo>
                    <a:pt x="6" y="44"/>
                  </a:lnTo>
                  <a:lnTo>
                    <a:pt x="1" y="38"/>
                  </a:lnTo>
                  <a:lnTo>
                    <a:pt x="0" y="32"/>
                  </a:lnTo>
                  <a:lnTo>
                    <a:pt x="0" y="0"/>
                  </a:lnTo>
                  <a:lnTo>
                    <a:pt x="14" y="8"/>
                  </a:lnTo>
                  <a:lnTo>
                    <a:pt x="29" y="15"/>
                  </a:lnTo>
                  <a:lnTo>
                    <a:pt x="47" y="23"/>
                  </a:lnTo>
                  <a:lnTo>
                    <a:pt x="65" y="29"/>
                  </a:lnTo>
                  <a:lnTo>
                    <a:pt x="84" y="35"/>
                  </a:lnTo>
                  <a:lnTo>
                    <a:pt x="105" y="41"/>
                  </a:lnTo>
                  <a:lnTo>
                    <a:pt x="128" y="45"/>
                  </a:lnTo>
                  <a:lnTo>
                    <a:pt x="150" y="50"/>
                  </a:lnTo>
                  <a:lnTo>
                    <a:pt x="174" y="54"/>
                  </a:lnTo>
                  <a:lnTo>
                    <a:pt x="199" y="57"/>
                  </a:lnTo>
                  <a:lnTo>
                    <a:pt x="224" y="60"/>
                  </a:lnTo>
                  <a:lnTo>
                    <a:pt x="250" y="63"/>
                  </a:lnTo>
                  <a:lnTo>
                    <a:pt x="277" y="65"/>
                  </a:lnTo>
                  <a:lnTo>
                    <a:pt x="302" y="66"/>
                  </a:lnTo>
                  <a:lnTo>
                    <a:pt x="329" y="68"/>
                  </a:lnTo>
                  <a:lnTo>
                    <a:pt x="357" y="68"/>
                  </a:lnTo>
                  <a:lnTo>
                    <a:pt x="384" y="68"/>
                  </a:lnTo>
                  <a:lnTo>
                    <a:pt x="411" y="66"/>
                  </a:lnTo>
                  <a:lnTo>
                    <a:pt x="438" y="65"/>
                  </a:lnTo>
                  <a:lnTo>
                    <a:pt x="463" y="63"/>
                  </a:lnTo>
                  <a:lnTo>
                    <a:pt x="489" y="60"/>
                  </a:lnTo>
                  <a:lnTo>
                    <a:pt x="514" y="57"/>
                  </a:lnTo>
                  <a:lnTo>
                    <a:pt x="540" y="54"/>
                  </a:lnTo>
                  <a:lnTo>
                    <a:pt x="564" y="50"/>
                  </a:lnTo>
                  <a:lnTo>
                    <a:pt x="587" y="45"/>
                  </a:lnTo>
                  <a:lnTo>
                    <a:pt x="609" y="41"/>
                  </a:lnTo>
                  <a:lnTo>
                    <a:pt x="630" y="35"/>
                  </a:lnTo>
                  <a:lnTo>
                    <a:pt x="650" y="29"/>
                  </a:lnTo>
                  <a:lnTo>
                    <a:pt x="668" y="23"/>
                  </a:lnTo>
                  <a:lnTo>
                    <a:pt x="686" y="15"/>
                  </a:lnTo>
                  <a:lnTo>
                    <a:pt x="701" y="8"/>
                  </a:lnTo>
                  <a:lnTo>
                    <a:pt x="715" y="0"/>
                  </a:lnTo>
                  <a:lnTo>
                    <a:pt x="715" y="32"/>
                  </a:lnTo>
                  <a:lnTo>
                    <a:pt x="713" y="38"/>
                  </a:lnTo>
                  <a:lnTo>
                    <a:pt x="709" y="44"/>
                  </a:lnTo>
                  <a:lnTo>
                    <a:pt x="701" y="50"/>
                  </a:lnTo>
                  <a:lnTo>
                    <a:pt x="690" y="57"/>
                  </a:lnTo>
                  <a:lnTo>
                    <a:pt x="678" y="63"/>
                  </a:lnTo>
                  <a:lnTo>
                    <a:pt x="662" y="71"/>
                  </a:lnTo>
                  <a:lnTo>
                    <a:pt x="644" y="78"/>
                  </a:lnTo>
                  <a:lnTo>
                    <a:pt x="623" y="84"/>
                  </a:lnTo>
                  <a:lnTo>
                    <a:pt x="599" y="91"/>
                  </a:lnTo>
                  <a:lnTo>
                    <a:pt x="572" y="97"/>
                  </a:lnTo>
                  <a:lnTo>
                    <a:pt x="542" y="103"/>
                  </a:lnTo>
                  <a:lnTo>
                    <a:pt x="510" y="107"/>
                  </a:lnTo>
                  <a:lnTo>
                    <a:pt x="475" y="110"/>
                  </a:lnTo>
                  <a:lnTo>
                    <a:pt x="438" y="113"/>
                  </a:lnTo>
                  <a:lnTo>
                    <a:pt x="399" y="116"/>
                  </a:lnTo>
                  <a:lnTo>
                    <a:pt x="357" y="116"/>
                  </a:lnTo>
                  <a:close/>
                </a:path>
              </a:pathLst>
            </a:custGeom>
            <a:solidFill>
              <a:srgbClr val="89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80"/>
            <p:cNvSpPr>
              <a:spLocks/>
            </p:cNvSpPr>
            <p:nvPr/>
          </p:nvSpPr>
          <p:spPr bwMode="auto">
            <a:xfrm>
              <a:off x="4155" y="2817"/>
              <a:ext cx="596" cy="97"/>
            </a:xfrm>
            <a:custGeom>
              <a:avLst/>
              <a:gdLst>
                <a:gd name="T0" fmla="*/ 218 w 715"/>
                <a:gd name="T1" fmla="*/ 81 h 116"/>
                <a:gd name="T2" fmla="*/ 165 w 715"/>
                <a:gd name="T3" fmla="*/ 77 h 116"/>
                <a:gd name="T4" fmla="*/ 119 w 715"/>
                <a:gd name="T5" fmla="*/ 72 h 116"/>
                <a:gd name="T6" fmla="*/ 81 w 715"/>
                <a:gd name="T7" fmla="*/ 64 h 116"/>
                <a:gd name="T8" fmla="*/ 49 w 715"/>
                <a:gd name="T9" fmla="*/ 54 h 116"/>
                <a:gd name="T10" fmla="*/ 25 w 715"/>
                <a:gd name="T11" fmla="*/ 44 h 116"/>
                <a:gd name="T12" fmla="*/ 10 w 715"/>
                <a:gd name="T13" fmla="*/ 35 h 116"/>
                <a:gd name="T14" fmla="*/ 1 w 715"/>
                <a:gd name="T15" fmla="*/ 27 h 116"/>
                <a:gd name="T16" fmla="*/ 0 w 715"/>
                <a:gd name="T17" fmla="*/ 0 h 116"/>
                <a:gd name="T18" fmla="*/ 20 w 715"/>
                <a:gd name="T19" fmla="*/ 11 h 116"/>
                <a:gd name="T20" fmla="*/ 45 w 715"/>
                <a:gd name="T21" fmla="*/ 20 h 116"/>
                <a:gd name="T22" fmla="*/ 73 w 715"/>
                <a:gd name="T23" fmla="*/ 28 h 116"/>
                <a:gd name="T24" fmla="*/ 104 w 715"/>
                <a:gd name="T25" fmla="*/ 35 h 116"/>
                <a:gd name="T26" fmla="*/ 138 w 715"/>
                <a:gd name="T27" fmla="*/ 40 h 116"/>
                <a:gd name="T28" fmla="*/ 173 w 715"/>
                <a:gd name="T29" fmla="*/ 44 h 116"/>
                <a:gd name="T30" fmla="*/ 210 w 715"/>
                <a:gd name="T31" fmla="*/ 46 h 116"/>
                <a:gd name="T32" fmla="*/ 248 w 715"/>
                <a:gd name="T33" fmla="*/ 48 h 116"/>
                <a:gd name="T34" fmla="*/ 286 w 715"/>
                <a:gd name="T35" fmla="*/ 46 h 116"/>
                <a:gd name="T36" fmla="*/ 322 w 715"/>
                <a:gd name="T37" fmla="*/ 44 h 116"/>
                <a:gd name="T38" fmla="*/ 357 w 715"/>
                <a:gd name="T39" fmla="*/ 40 h 116"/>
                <a:gd name="T40" fmla="*/ 392 w 715"/>
                <a:gd name="T41" fmla="*/ 35 h 116"/>
                <a:gd name="T42" fmla="*/ 423 w 715"/>
                <a:gd name="T43" fmla="*/ 28 h 116"/>
                <a:gd name="T44" fmla="*/ 452 w 715"/>
                <a:gd name="T45" fmla="*/ 20 h 116"/>
                <a:gd name="T46" fmla="*/ 477 w 715"/>
                <a:gd name="T47" fmla="*/ 11 h 116"/>
                <a:gd name="T48" fmla="*/ 497 w 715"/>
                <a:gd name="T49" fmla="*/ 0 h 116"/>
                <a:gd name="T50" fmla="*/ 495 w 715"/>
                <a:gd name="T51" fmla="*/ 27 h 116"/>
                <a:gd name="T52" fmla="*/ 487 w 715"/>
                <a:gd name="T53" fmla="*/ 35 h 116"/>
                <a:gd name="T54" fmla="*/ 471 w 715"/>
                <a:gd name="T55" fmla="*/ 44 h 116"/>
                <a:gd name="T56" fmla="*/ 448 w 715"/>
                <a:gd name="T57" fmla="*/ 54 h 116"/>
                <a:gd name="T58" fmla="*/ 416 w 715"/>
                <a:gd name="T59" fmla="*/ 64 h 116"/>
                <a:gd name="T60" fmla="*/ 377 w 715"/>
                <a:gd name="T61" fmla="*/ 72 h 116"/>
                <a:gd name="T62" fmla="*/ 330 w 715"/>
                <a:gd name="T63" fmla="*/ 77 h 116"/>
                <a:gd name="T64" fmla="*/ 278 w 715"/>
                <a:gd name="T65" fmla="*/ 81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5"/>
                <a:gd name="T100" fmla="*/ 0 h 116"/>
                <a:gd name="T101" fmla="*/ 715 w 71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5" h="116">
                  <a:moveTo>
                    <a:pt x="357" y="116"/>
                  </a:moveTo>
                  <a:lnTo>
                    <a:pt x="314" y="116"/>
                  </a:lnTo>
                  <a:lnTo>
                    <a:pt x="275" y="113"/>
                  </a:lnTo>
                  <a:lnTo>
                    <a:pt x="238" y="110"/>
                  </a:lnTo>
                  <a:lnTo>
                    <a:pt x="203" y="107"/>
                  </a:lnTo>
                  <a:lnTo>
                    <a:pt x="171" y="103"/>
                  </a:lnTo>
                  <a:lnTo>
                    <a:pt x="143" y="97"/>
                  </a:lnTo>
                  <a:lnTo>
                    <a:pt x="116" y="91"/>
                  </a:lnTo>
                  <a:lnTo>
                    <a:pt x="92" y="84"/>
                  </a:lnTo>
                  <a:lnTo>
                    <a:pt x="71" y="78"/>
                  </a:lnTo>
                  <a:lnTo>
                    <a:pt x="53" y="71"/>
                  </a:lnTo>
                  <a:lnTo>
                    <a:pt x="36" y="63"/>
                  </a:lnTo>
                  <a:lnTo>
                    <a:pt x="24" y="57"/>
                  </a:lnTo>
                  <a:lnTo>
                    <a:pt x="14" y="50"/>
                  </a:lnTo>
                  <a:lnTo>
                    <a:pt x="6" y="44"/>
                  </a:lnTo>
                  <a:lnTo>
                    <a:pt x="1" y="38"/>
                  </a:lnTo>
                  <a:lnTo>
                    <a:pt x="0" y="32"/>
                  </a:lnTo>
                  <a:lnTo>
                    <a:pt x="0" y="0"/>
                  </a:lnTo>
                  <a:lnTo>
                    <a:pt x="14" y="8"/>
                  </a:lnTo>
                  <a:lnTo>
                    <a:pt x="29" y="15"/>
                  </a:lnTo>
                  <a:lnTo>
                    <a:pt x="47" y="23"/>
                  </a:lnTo>
                  <a:lnTo>
                    <a:pt x="65" y="29"/>
                  </a:lnTo>
                  <a:lnTo>
                    <a:pt x="84" y="35"/>
                  </a:lnTo>
                  <a:lnTo>
                    <a:pt x="105" y="41"/>
                  </a:lnTo>
                  <a:lnTo>
                    <a:pt x="128" y="45"/>
                  </a:lnTo>
                  <a:lnTo>
                    <a:pt x="150" y="50"/>
                  </a:lnTo>
                  <a:lnTo>
                    <a:pt x="174" y="54"/>
                  </a:lnTo>
                  <a:lnTo>
                    <a:pt x="199" y="57"/>
                  </a:lnTo>
                  <a:lnTo>
                    <a:pt x="224" y="60"/>
                  </a:lnTo>
                  <a:lnTo>
                    <a:pt x="250" y="63"/>
                  </a:lnTo>
                  <a:lnTo>
                    <a:pt x="277" y="65"/>
                  </a:lnTo>
                  <a:lnTo>
                    <a:pt x="302" y="66"/>
                  </a:lnTo>
                  <a:lnTo>
                    <a:pt x="329" y="68"/>
                  </a:lnTo>
                  <a:lnTo>
                    <a:pt x="357" y="68"/>
                  </a:lnTo>
                  <a:lnTo>
                    <a:pt x="384" y="68"/>
                  </a:lnTo>
                  <a:lnTo>
                    <a:pt x="411" y="66"/>
                  </a:lnTo>
                  <a:lnTo>
                    <a:pt x="438" y="65"/>
                  </a:lnTo>
                  <a:lnTo>
                    <a:pt x="463" y="63"/>
                  </a:lnTo>
                  <a:lnTo>
                    <a:pt x="489" y="60"/>
                  </a:lnTo>
                  <a:lnTo>
                    <a:pt x="514" y="57"/>
                  </a:lnTo>
                  <a:lnTo>
                    <a:pt x="540" y="54"/>
                  </a:lnTo>
                  <a:lnTo>
                    <a:pt x="564" y="50"/>
                  </a:lnTo>
                  <a:lnTo>
                    <a:pt x="587" y="45"/>
                  </a:lnTo>
                  <a:lnTo>
                    <a:pt x="609" y="41"/>
                  </a:lnTo>
                  <a:lnTo>
                    <a:pt x="630" y="35"/>
                  </a:lnTo>
                  <a:lnTo>
                    <a:pt x="650" y="29"/>
                  </a:lnTo>
                  <a:lnTo>
                    <a:pt x="668" y="23"/>
                  </a:lnTo>
                  <a:lnTo>
                    <a:pt x="686" y="15"/>
                  </a:lnTo>
                  <a:lnTo>
                    <a:pt x="701" y="8"/>
                  </a:lnTo>
                  <a:lnTo>
                    <a:pt x="715" y="0"/>
                  </a:lnTo>
                  <a:lnTo>
                    <a:pt x="715" y="32"/>
                  </a:lnTo>
                  <a:lnTo>
                    <a:pt x="713" y="38"/>
                  </a:lnTo>
                  <a:lnTo>
                    <a:pt x="709" y="44"/>
                  </a:lnTo>
                  <a:lnTo>
                    <a:pt x="701" y="50"/>
                  </a:lnTo>
                  <a:lnTo>
                    <a:pt x="690" y="57"/>
                  </a:lnTo>
                  <a:lnTo>
                    <a:pt x="678" y="63"/>
                  </a:lnTo>
                  <a:lnTo>
                    <a:pt x="662" y="71"/>
                  </a:lnTo>
                  <a:lnTo>
                    <a:pt x="644" y="78"/>
                  </a:lnTo>
                  <a:lnTo>
                    <a:pt x="623" y="84"/>
                  </a:lnTo>
                  <a:lnTo>
                    <a:pt x="599" y="91"/>
                  </a:lnTo>
                  <a:lnTo>
                    <a:pt x="572" y="97"/>
                  </a:lnTo>
                  <a:lnTo>
                    <a:pt x="542" y="103"/>
                  </a:lnTo>
                  <a:lnTo>
                    <a:pt x="510" y="107"/>
                  </a:lnTo>
                  <a:lnTo>
                    <a:pt x="475" y="110"/>
                  </a:lnTo>
                  <a:lnTo>
                    <a:pt x="438" y="113"/>
                  </a:lnTo>
                  <a:lnTo>
                    <a:pt x="399" y="116"/>
                  </a:lnTo>
                  <a:lnTo>
                    <a:pt x="3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81"/>
            <p:cNvSpPr>
              <a:spLocks/>
            </p:cNvSpPr>
            <p:nvPr/>
          </p:nvSpPr>
          <p:spPr bwMode="auto">
            <a:xfrm>
              <a:off x="4278" y="2899"/>
              <a:ext cx="195" cy="110"/>
            </a:xfrm>
            <a:custGeom>
              <a:avLst/>
              <a:gdLst>
                <a:gd name="T0" fmla="*/ 0 w 234"/>
                <a:gd name="T1" fmla="*/ 0 h 132"/>
                <a:gd name="T2" fmla="*/ 67 w 234"/>
                <a:gd name="T3" fmla="*/ 11 h 132"/>
                <a:gd name="T4" fmla="*/ 163 w 234"/>
                <a:gd name="T5" fmla="*/ 15 h 132"/>
                <a:gd name="T6" fmla="*/ 69 w 234"/>
                <a:gd name="T7" fmla="*/ 92 h 132"/>
                <a:gd name="T8" fmla="*/ 0 w 234"/>
                <a:gd name="T9" fmla="*/ 0 h 132"/>
                <a:gd name="T10" fmla="*/ 0 60000 65536"/>
                <a:gd name="T11" fmla="*/ 0 60000 65536"/>
                <a:gd name="T12" fmla="*/ 0 60000 65536"/>
                <a:gd name="T13" fmla="*/ 0 60000 65536"/>
                <a:gd name="T14" fmla="*/ 0 60000 65536"/>
                <a:gd name="T15" fmla="*/ 0 w 234"/>
                <a:gd name="T16" fmla="*/ 0 h 132"/>
                <a:gd name="T17" fmla="*/ 234 w 234"/>
                <a:gd name="T18" fmla="*/ 132 h 132"/>
              </a:gdLst>
              <a:ahLst/>
              <a:cxnLst>
                <a:cxn ang="T10">
                  <a:pos x="T0" y="T1"/>
                </a:cxn>
                <a:cxn ang="T11">
                  <a:pos x="T2" y="T3"/>
                </a:cxn>
                <a:cxn ang="T12">
                  <a:pos x="T4" y="T5"/>
                </a:cxn>
                <a:cxn ang="T13">
                  <a:pos x="T6" y="T7"/>
                </a:cxn>
                <a:cxn ang="T14">
                  <a:pos x="T8" y="T9"/>
                </a:cxn>
              </a:cxnLst>
              <a:rect l="T15" t="T16" r="T17" b="T18"/>
              <a:pathLst>
                <a:path w="234" h="132">
                  <a:moveTo>
                    <a:pt x="0" y="0"/>
                  </a:moveTo>
                  <a:lnTo>
                    <a:pt x="96" y="15"/>
                  </a:lnTo>
                  <a:lnTo>
                    <a:pt x="234" y="21"/>
                  </a:lnTo>
                  <a:lnTo>
                    <a:pt x="99" y="132"/>
                  </a:lnTo>
                  <a:lnTo>
                    <a:pt x="0" y="0"/>
                  </a:lnTo>
                  <a:close/>
                </a:path>
              </a:pathLst>
            </a:custGeom>
            <a:solidFill>
              <a:srgbClr val="47E2E2"/>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en-US"/>
            </a:p>
          </p:txBody>
        </p:sp>
      </p:grpSp>
      <p:pic>
        <p:nvPicPr>
          <p:cNvPr id="57"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70734">
            <a:off x="3233794" y="5832772"/>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6975" y="1480388"/>
            <a:ext cx="668924" cy="403480"/>
          </a:xfrm>
          <a:prstGeom prst="rect">
            <a:avLst/>
          </a:prstGeom>
          <a:noFill/>
          <a:extLst>
            <a:ext uri="{909E8E84-426E-40DD-AFC4-6F175D3DCCD1}">
              <a14:hiddenFill xmlns:a14="http://schemas.microsoft.com/office/drawing/2010/main">
                <a:solidFill>
                  <a:srgbClr val="FFFFFF"/>
                </a:solidFill>
              </a14:hiddenFill>
            </a:ext>
          </a:extLst>
        </p:spPr>
      </p:pic>
      <p:sp>
        <p:nvSpPr>
          <p:cNvPr id="38915" name="Text Box 50"/>
          <p:cNvSpPr txBox="1">
            <a:spLocks noChangeArrowheads="1"/>
          </p:cNvSpPr>
          <p:nvPr/>
        </p:nvSpPr>
        <p:spPr bwMode="auto">
          <a:xfrm>
            <a:off x="1723239" y="5576120"/>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rgbClr val="969696"/>
                </a:solidFill>
              </a:rPr>
              <a:t>merci</a:t>
            </a:r>
          </a:p>
        </p:txBody>
      </p:sp>
      <p:sp>
        <p:nvSpPr>
          <p:cNvPr id="38917" name="Rectangle 5"/>
          <p:cNvSpPr>
            <a:spLocks noGrp="1" noChangeArrowheads="1"/>
          </p:cNvSpPr>
          <p:nvPr>
            <p:ph type="title" idx="4294967295"/>
          </p:nvPr>
        </p:nvSpPr>
        <p:spPr>
          <a:xfrm>
            <a:off x="444500" y="128588"/>
            <a:ext cx="8318500" cy="742950"/>
          </a:xfrm>
        </p:spPr>
        <p:txBody>
          <a:bodyPr/>
          <a:lstStyle/>
          <a:p>
            <a:pPr eaLnBrk="1" hangingPunct="1"/>
            <a:r>
              <a:rPr lang="en-US"/>
              <a:t>Creating and removing codes and code associations</a:t>
            </a:r>
          </a:p>
        </p:txBody>
      </p:sp>
      <p:sp>
        <p:nvSpPr>
          <p:cNvPr id="38921" name="Text Box 8"/>
          <p:cNvSpPr txBox="1">
            <a:spLocks noChangeArrowheads="1"/>
          </p:cNvSpPr>
          <p:nvPr/>
        </p:nvSpPr>
        <p:spPr bwMode="auto">
          <a:xfrm>
            <a:off x="8018794" y="2120301"/>
            <a:ext cx="13160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sz="1800">
                <a:solidFill>
                  <a:schemeClr val="bg1"/>
                </a:solidFill>
              </a:rPr>
              <a:t>existing</a:t>
            </a:r>
            <a:br>
              <a:rPr lang="en-US" sz="1800">
                <a:solidFill>
                  <a:schemeClr val="bg1"/>
                </a:solidFill>
              </a:rPr>
            </a:br>
            <a:r>
              <a:rPr lang="en-US" sz="1800" err="1">
                <a:solidFill>
                  <a:schemeClr val="bg1"/>
                </a:solidFill>
              </a:rPr>
              <a:t>typecode</a:t>
            </a:r>
            <a:endParaRPr lang="en-US" sz="1800">
              <a:solidFill>
                <a:schemeClr val="bg1"/>
              </a:solidFill>
            </a:endParaRPr>
          </a:p>
        </p:txBody>
      </p:sp>
      <p:sp>
        <p:nvSpPr>
          <p:cNvPr id="38922" name="Line 9"/>
          <p:cNvSpPr>
            <a:spLocks noChangeShapeType="1"/>
          </p:cNvSpPr>
          <p:nvPr/>
        </p:nvSpPr>
        <p:spPr bwMode="auto">
          <a:xfrm>
            <a:off x="6332275" y="1140000"/>
            <a:ext cx="0" cy="1274763"/>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23" name="AutoShape 12"/>
          <p:cNvSpPr>
            <a:spLocks noChangeArrowheads="1"/>
          </p:cNvSpPr>
          <p:nvPr/>
        </p:nvSpPr>
        <p:spPr bwMode="auto">
          <a:xfrm rot="3591072">
            <a:off x="7484800" y="1130475"/>
            <a:ext cx="636588" cy="636587"/>
          </a:xfrm>
          <a:prstGeom prst="star4">
            <a:avLst>
              <a:gd name="adj" fmla="val 14102"/>
            </a:avLst>
          </a:prstGeom>
          <a:solidFill>
            <a:schemeClr val="folHlink"/>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38924" name="Line 13"/>
          <p:cNvSpPr>
            <a:spLocks noChangeShapeType="1"/>
          </p:cNvSpPr>
          <p:nvPr/>
        </p:nvSpPr>
        <p:spPr bwMode="auto">
          <a:xfrm flipH="1">
            <a:off x="6354500" y="2397300"/>
            <a:ext cx="790575"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25" name="AutoShape 14"/>
          <p:cNvSpPr>
            <a:spLocks noChangeArrowheads="1"/>
          </p:cNvSpPr>
          <p:nvPr/>
        </p:nvSpPr>
        <p:spPr bwMode="auto">
          <a:xfrm rot="1706175">
            <a:off x="6479912" y="2114725"/>
            <a:ext cx="531813" cy="531813"/>
          </a:xfrm>
          <a:prstGeom prst="star4">
            <a:avLst>
              <a:gd name="adj" fmla="val 14102"/>
            </a:avLst>
          </a:prstGeom>
          <a:solidFill>
            <a:schemeClr val="folHlink"/>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8936" name="Line 38"/>
          <p:cNvSpPr>
            <a:spLocks noChangeShapeType="1"/>
          </p:cNvSpPr>
          <p:nvPr/>
        </p:nvSpPr>
        <p:spPr bwMode="auto">
          <a:xfrm flipH="1">
            <a:off x="6332275" y="1636888"/>
            <a:ext cx="803275" cy="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37" name="Text Box 40"/>
          <p:cNvSpPr txBox="1">
            <a:spLocks noChangeArrowheads="1"/>
          </p:cNvSpPr>
          <p:nvPr/>
        </p:nvSpPr>
        <p:spPr bwMode="auto">
          <a:xfrm>
            <a:off x="6756137" y="725663"/>
            <a:ext cx="2230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chemeClr val="bg1"/>
                </a:solidFill>
              </a:rPr>
              <a:t>Commercial Auto</a:t>
            </a:r>
          </a:p>
        </p:txBody>
      </p:sp>
      <p:sp>
        <p:nvSpPr>
          <p:cNvPr id="38938" name="Text Box 41"/>
          <p:cNvSpPr txBox="1">
            <a:spLocks noChangeArrowheads="1"/>
          </p:cNvSpPr>
          <p:nvPr/>
        </p:nvSpPr>
        <p:spPr bwMode="auto">
          <a:xfrm>
            <a:off x="1170789" y="5586408"/>
            <a:ext cx="2230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chemeClr val="bg1"/>
                </a:solidFill>
              </a:rPr>
              <a:t>Com</a:t>
            </a:r>
          </a:p>
        </p:txBody>
      </p:sp>
      <p:sp>
        <p:nvSpPr>
          <p:cNvPr id="38940" name="Line 45"/>
          <p:cNvSpPr>
            <a:spLocks noChangeShapeType="1"/>
          </p:cNvSpPr>
          <p:nvPr/>
        </p:nvSpPr>
        <p:spPr bwMode="auto">
          <a:xfrm>
            <a:off x="773914" y="5914258"/>
            <a:ext cx="0" cy="152400"/>
          </a:xfrm>
          <a:prstGeom prst="line">
            <a:avLst/>
          </a:prstGeom>
          <a:noFill/>
          <a:ln w="38100">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41" name="Line 46"/>
          <p:cNvSpPr>
            <a:spLocks noChangeShapeType="1"/>
          </p:cNvSpPr>
          <p:nvPr/>
        </p:nvSpPr>
        <p:spPr bwMode="auto">
          <a:xfrm flipV="1">
            <a:off x="759626" y="6066658"/>
            <a:ext cx="2427288" cy="11112"/>
          </a:xfrm>
          <a:prstGeom prst="line">
            <a:avLst/>
          </a:prstGeom>
          <a:noFill/>
          <a:ln w="38100">
            <a:solidFill>
              <a:srgbClr val="777777"/>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42" name="Text Box 47"/>
          <p:cNvSpPr txBox="1">
            <a:spLocks noChangeArrowheads="1"/>
          </p:cNvSpPr>
          <p:nvPr/>
        </p:nvSpPr>
        <p:spPr bwMode="auto">
          <a:xfrm>
            <a:off x="5880375" y="5196362"/>
            <a:ext cx="2786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chemeClr val="bg1"/>
                </a:solidFill>
              </a:rPr>
              <a:t>Commercial Auto Line</a:t>
            </a:r>
          </a:p>
        </p:txBody>
      </p:sp>
      <p:sp>
        <p:nvSpPr>
          <p:cNvPr id="38943" name="Line 48"/>
          <p:cNvSpPr>
            <a:spLocks noChangeShapeType="1"/>
          </p:cNvSpPr>
          <p:nvPr/>
        </p:nvSpPr>
        <p:spPr bwMode="auto">
          <a:xfrm>
            <a:off x="5405712" y="5598000"/>
            <a:ext cx="0" cy="357187"/>
          </a:xfrm>
          <a:prstGeom prst="line">
            <a:avLst/>
          </a:prstGeom>
          <a:noFill/>
          <a:ln w="38100">
            <a:solidFill>
              <a:srgbClr val="777777"/>
            </a:solidFill>
            <a:prstDash val="sysDot"/>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44" name="Line 49"/>
          <p:cNvSpPr>
            <a:spLocks noChangeShapeType="1"/>
          </p:cNvSpPr>
          <p:nvPr/>
        </p:nvSpPr>
        <p:spPr bwMode="auto">
          <a:xfrm flipH="1">
            <a:off x="5656537" y="6094887"/>
            <a:ext cx="552450" cy="0"/>
          </a:xfrm>
          <a:prstGeom prst="line">
            <a:avLst/>
          </a:prstGeom>
          <a:noFill/>
          <a:ln w="38100">
            <a:solidFill>
              <a:srgbClr val="777777"/>
            </a:solidFill>
            <a:prstDash val="sysDot"/>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46" name="Text Box 44"/>
          <p:cNvSpPr txBox="1">
            <a:spLocks noChangeArrowheads="1"/>
          </p:cNvSpPr>
          <p:nvPr/>
        </p:nvSpPr>
        <p:spPr bwMode="auto">
          <a:xfrm>
            <a:off x="6594750" y="5958362"/>
            <a:ext cx="2062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chemeClr val="bg1"/>
                </a:solidFill>
              </a:rPr>
              <a:t>Commercial auto</a:t>
            </a:r>
          </a:p>
        </p:txBody>
      </p:sp>
      <p:sp>
        <p:nvSpPr>
          <p:cNvPr id="38947" name="Text Box 51"/>
          <p:cNvSpPr txBox="1">
            <a:spLocks noChangeArrowheads="1"/>
          </p:cNvSpPr>
          <p:nvPr/>
        </p:nvSpPr>
        <p:spPr bwMode="auto">
          <a:xfrm>
            <a:off x="2396339" y="5576120"/>
            <a:ext cx="357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a:solidFill>
                  <a:schemeClr val="hlink"/>
                </a:solidFill>
              </a:rPr>
              <a:t>...</a:t>
            </a:r>
          </a:p>
        </p:txBody>
      </p:sp>
      <p:sp>
        <p:nvSpPr>
          <p:cNvPr id="38948" name="Freeform 54"/>
          <p:cNvSpPr>
            <a:spLocks/>
          </p:cNvSpPr>
          <p:nvPr/>
        </p:nvSpPr>
        <p:spPr bwMode="auto">
          <a:xfrm>
            <a:off x="2916939" y="1381795"/>
            <a:ext cx="3234480" cy="2549813"/>
          </a:xfrm>
          <a:custGeom>
            <a:avLst/>
            <a:gdLst>
              <a:gd name="T0" fmla="*/ 0 w 901"/>
              <a:gd name="T1" fmla="*/ 2147483647 h 1107"/>
              <a:gd name="T2" fmla="*/ 2147483647 w 901"/>
              <a:gd name="T3" fmla="*/ 2147483647 h 1107"/>
              <a:gd name="T4" fmla="*/ 2147483647 w 901"/>
              <a:gd name="T5" fmla="*/ 0 h 1107"/>
              <a:gd name="T6" fmla="*/ 2147483647 w 901"/>
              <a:gd name="T7" fmla="*/ 0 h 1107"/>
              <a:gd name="T8" fmla="*/ 0 60000 65536"/>
              <a:gd name="T9" fmla="*/ 0 60000 65536"/>
              <a:gd name="T10" fmla="*/ 0 60000 65536"/>
              <a:gd name="T11" fmla="*/ 0 60000 65536"/>
              <a:gd name="T12" fmla="*/ 0 w 901"/>
              <a:gd name="T13" fmla="*/ 0 h 1107"/>
              <a:gd name="T14" fmla="*/ 901 w 901"/>
              <a:gd name="T15" fmla="*/ 1107 h 1107"/>
            </a:gdLst>
            <a:ahLst/>
            <a:cxnLst>
              <a:cxn ang="T8">
                <a:pos x="T0" y="T1"/>
              </a:cxn>
              <a:cxn ang="T9">
                <a:pos x="T2" y="T3"/>
              </a:cxn>
              <a:cxn ang="T10">
                <a:pos x="T4" y="T5"/>
              </a:cxn>
              <a:cxn ang="T11">
                <a:pos x="T6" y="T7"/>
              </a:cxn>
            </a:cxnLst>
            <a:rect l="T12" t="T13" r="T14" b="T15"/>
            <a:pathLst>
              <a:path w="901" h="1107">
                <a:moveTo>
                  <a:pt x="0" y="1107"/>
                </a:moveTo>
                <a:lnTo>
                  <a:pt x="240" y="1107"/>
                </a:lnTo>
                <a:lnTo>
                  <a:pt x="240" y="0"/>
                </a:lnTo>
                <a:lnTo>
                  <a:pt x="901"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38951" name="Freeform 59"/>
          <p:cNvSpPr>
            <a:spLocks/>
          </p:cNvSpPr>
          <p:nvPr/>
        </p:nvSpPr>
        <p:spPr bwMode="auto">
          <a:xfrm>
            <a:off x="2142240" y="4561840"/>
            <a:ext cx="3152347" cy="1366360"/>
          </a:xfrm>
          <a:custGeom>
            <a:avLst/>
            <a:gdLst>
              <a:gd name="T0" fmla="*/ 0 w 547"/>
              <a:gd name="T1" fmla="*/ 0 h 588"/>
              <a:gd name="T2" fmla="*/ 2147483647 w 547"/>
              <a:gd name="T3" fmla="*/ 0 h 588"/>
              <a:gd name="T4" fmla="*/ 2147483647 w 547"/>
              <a:gd name="T5" fmla="*/ 2147483647 h 588"/>
              <a:gd name="T6" fmla="*/ 2147483647 w 547"/>
              <a:gd name="T7" fmla="*/ 2147483647 h 588"/>
              <a:gd name="T8" fmla="*/ 0 60000 65536"/>
              <a:gd name="T9" fmla="*/ 0 60000 65536"/>
              <a:gd name="T10" fmla="*/ 0 60000 65536"/>
              <a:gd name="T11" fmla="*/ 0 60000 65536"/>
              <a:gd name="T12" fmla="*/ 0 w 547"/>
              <a:gd name="T13" fmla="*/ 0 h 588"/>
              <a:gd name="T14" fmla="*/ 547 w 547"/>
              <a:gd name="T15" fmla="*/ 588 h 588"/>
            </a:gdLst>
            <a:ahLst/>
            <a:cxnLst>
              <a:cxn ang="T8">
                <a:pos x="T0" y="T1"/>
              </a:cxn>
              <a:cxn ang="T9">
                <a:pos x="T2" y="T3"/>
              </a:cxn>
              <a:cxn ang="T10">
                <a:pos x="T4" y="T5"/>
              </a:cxn>
              <a:cxn ang="T11">
                <a:pos x="T6" y="T7"/>
              </a:cxn>
            </a:cxnLst>
            <a:rect l="T12" t="T13" r="T14" b="T15"/>
            <a:pathLst>
              <a:path w="547" h="588">
                <a:moveTo>
                  <a:pt x="0" y="0"/>
                </a:moveTo>
                <a:lnTo>
                  <a:pt x="245" y="0"/>
                </a:lnTo>
                <a:lnTo>
                  <a:pt x="245" y="588"/>
                </a:lnTo>
                <a:lnTo>
                  <a:pt x="547" y="588"/>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grpSp>
        <p:nvGrpSpPr>
          <p:cNvPr id="38952" name="Group 11"/>
          <p:cNvGrpSpPr>
            <a:grpSpLocks/>
          </p:cNvGrpSpPr>
          <p:nvPr/>
        </p:nvGrpSpPr>
        <p:grpSpPr bwMode="auto">
          <a:xfrm flipV="1">
            <a:off x="5405712" y="5807553"/>
            <a:ext cx="327025" cy="323850"/>
            <a:chOff x="2064" y="3278"/>
            <a:chExt cx="500" cy="495"/>
          </a:xfrm>
        </p:grpSpPr>
        <p:sp>
          <p:nvSpPr>
            <p:cNvPr id="38953" name="Rectangle 12"/>
            <p:cNvSpPr>
              <a:spLocks noChangeArrowheads="1"/>
            </p:cNvSpPr>
            <p:nvPr/>
          </p:nvSpPr>
          <p:spPr bwMode="auto">
            <a:xfrm rot="-2963728">
              <a:off x="2240" y="3267"/>
              <a:ext cx="144" cy="496"/>
            </a:xfrm>
            <a:prstGeom prst="rect">
              <a:avLst/>
            </a:prstGeom>
            <a:solidFill>
              <a:srgbClr val="FFCC00"/>
            </a:solidFill>
            <a:ln w="12700">
              <a:solidFill>
                <a:schemeClr val="bg1"/>
              </a:solidFill>
              <a:miter lim="800000"/>
              <a:headEnd/>
              <a:tailEnd/>
            </a:ln>
          </p:spPr>
          <p:txBody>
            <a:bodyPr anchor="ctr">
              <a:spAutoFit/>
            </a:bodyPr>
            <a:lstStyle/>
            <a:p>
              <a:endParaRPr lang="en-US"/>
            </a:p>
          </p:txBody>
        </p:sp>
        <p:sp>
          <p:nvSpPr>
            <p:cNvPr id="38954" name="Rectangle 13"/>
            <p:cNvSpPr>
              <a:spLocks noChangeArrowheads="1"/>
            </p:cNvSpPr>
            <p:nvPr/>
          </p:nvSpPr>
          <p:spPr bwMode="auto">
            <a:xfrm rot="-2963728">
              <a:off x="2050" y="3313"/>
              <a:ext cx="144" cy="73"/>
            </a:xfrm>
            <a:prstGeom prst="rect">
              <a:avLst/>
            </a:prstGeom>
            <a:solidFill>
              <a:srgbClr val="FF66FF"/>
            </a:solidFill>
            <a:ln w="12700">
              <a:solidFill>
                <a:schemeClr val="bg1"/>
              </a:solidFill>
              <a:miter lim="800000"/>
              <a:headEnd/>
              <a:tailEnd/>
            </a:ln>
          </p:spPr>
          <p:txBody>
            <a:bodyPr anchor="ctr">
              <a:spAutoFit/>
            </a:bodyPr>
            <a:lstStyle/>
            <a:p>
              <a:endParaRPr lang="en-US"/>
            </a:p>
          </p:txBody>
        </p:sp>
        <p:sp>
          <p:nvSpPr>
            <p:cNvPr id="38955" name="AutoShape 14"/>
            <p:cNvSpPr>
              <a:spLocks noChangeArrowheads="1"/>
            </p:cNvSpPr>
            <p:nvPr/>
          </p:nvSpPr>
          <p:spPr bwMode="auto">
            <a:xfrm rot="18636272" flipV="1">
              <a:off x="2456" y="3664"/>
              <a:ext cx="144" cy="73"/>
            </a:xfrm>
            <a:prstGeom prst="triangle">
              <a:avLst>
                <a:gd name="adj" fmla="val 49995"/>
              </a:avLst>
            </a:prstGeom>
            <a:solidFill>
              <a:schemeClr val="hlink"/>
            </a:solidFill>
            <a:ln w="12700">
              <a:solidFill>
                <a:schemeClr val="bg1"/>
              </a:solidFill>
              <a:miter lim="800000"/>
              <a:headEnd/>
              <a:tailEnd/>
            </a:ln>
          </p:spPr>
          <p:txBody>
            <a:bodyPr anchor="ctr">
              <a:spAutoFit/>
            </a:bodyPr>
            <a:lstStyle/>
            <a:p>
              <a:endParaRPr lang="en-US"/>
            </a:p>
          </p:txBody>
        </p:sp>
      </p:grpSp>
      <p:sp>
        <p:nvSpPr>
          <p:cNvPr id="46" name="AutoShape 8"/>
          <p:cNvSpPr>
            <a:spLocks noChangeArrowheads="1"/>
          </p:cNvSpPr>
          <p:nvPr/>
        </p:nvSpPr>
        <p:spPr bwMode="auto">
          <a:xfrm>
            <a:off x="199338" y="2546116"/>
            <a:ext cx="1942902" cy="25636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47" name="Line 9"/>
          <p:cNvSpPr>
            <a:spLocks noChangeShapeType="1"/>
          </p:cNvSpPr>
          <p:nvPr/>
        </p:nvSpPr>
        <p:spPr bwMode="auto">
          <a:xfrm flipH="1">
            <a:off x="1531088" y="2277070"/>
            <a:ext cx="217018" cy="53094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8" name="Text Box 8"/>
          <p:cNvSpPr txBox="1">
            <a:spLocks noChangeArrowheads="1"/>
          </p:cNvSpPr>
          <p:nvPr/>
        </p:nvSpPr>
        <p:spPr bwMode="auto">
          <a:xfrm>
            <a:off x="863870" y="1045964"/>
            <a:ext cx="17684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a:t>“Toolbar” in Studio to replicate context menu</a:t>
            </a:r>
          </a:p>
        </p:txBody>
      </p:sp>
      <p:sp>
        <p:nvSpPr>
          <p:cNvPr id="49" name="Freeform 54"/>
          <p:cNvSpPr>
            <a:spLocks/>
          </p:cNvSpPr>
          <p:nvPr/>
        </p:nvSpPr>
        <p:spPr bwMode="auto">
          <a:xfrm flipV="1">
            <a:off x="1475673" y="4318968"/>
            <a:ext cx="110829" cy="1216815"/>
          </a:xfrm>
          <a:custGeom>
            <a:avLst/>
            <a:gdLst>
              <a:gd name="T0" fmla="*/ 0 w 901"/>
              <a:gd name="T1" fmla="*/ 2147483647 h 1107"/>
              <a:gd name="T2" fmla="*/ 2147483647 w 901"/>
              <a:gd name="T3" fmla="*/ 2147483647 h 1107"/>
              <a:gd name="T4" fmla="*/ 2147483647 w 901"/>
              <a:gd name="T5" fmla="*/ 0 h 1107"/>
              <a:gd name="T6" fmla="*/ 2147483647 w 901"/>
              <a:gd name="T7" fmla="*/ 0 h 1107"/>
              <a:gd name="T8" fmla="*/ 0 60000 65536"/>
              <a:gd name="T9" fmla="*/ 0 60000 65536"/>
              <a:gd name="T10" fmla="*/ 0 60000 65536"/>
              <a:gd name="T11" fmla="*/ 0 60000 65536"/>
              <a:gd name="T12" fmla="*/ 0 w 901"/>
              <a:gd name="T13" fmla="*/ 0 h 1107"/>
              <a:gd name="T14" fmla="*/ 901 w 901"/>
              <a:gd name="T15" fmla="*/ 1107 h 1107"/>
            </a:gdLst>
            <a:ahLst/>
            <a:cxnLst>
              <a:cxn ang="T8">
                <a:pos x="T0" y="T1"/>
              </a:cxn>
              <a:cxn ang="T9">
                <a:pos x="T2" y="T3"/>
              </a:cxn>
              <a:cxn ang="T10">
                <a:pos x="T4" y="T5"/>
              </a:cxn>
              <a:cxn ang="T11">
                <a:pos x="T6" y="T7"/>
              </a:cxn>
            </a:cxnLst>
            <a:rect l="T12" t="T13" r="T14" b="T15"/>
            <a:pathLst>
              <a:path w="901" h="1107">
                <a:moveTo>
                  <a:pt x="0" y="1107"/>
                </a:moveTo>
                <a:lnTo>
                  <a:pt x="240" y="1107"/>
                </a:lnTo>
                <a:lnTo>
                  <a:pt x="240" y="0"/>
                </a:lnTo>
                <a:lnTo>
                  <a:pt x="901"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50" name="AutoShape 15"/>
          <p:cNvSpPr>
            <a:spLocks noChangeArrowheads="1"/>
          </p:cNvSpPr>
          <p:nvPr/>
        </p:nvSpPr>
        <p:spPr bwMode="auto">
          <a:xfrm>
            <a:off x="3184236" y="6009407"/>
            <a:ext cx="676275" cy="676275"/>
          </a:xfrm>
          <a:custGeom>
            <a:avLst/>
            <a:gdLst>
              <a:gd name="T0" fmla="*/ 331461539 w 21600"/>
              <a:gd name="T1" fmla="*/ 0 h 21600"/>
              <a:gd name="T2" fmla="*/ 97074674 w 21600"/>
              <a:gd name="T3" fmla="*/ 97074674 h 21600"/>
              <a:gd name="T4" fmla="*/ 0 w 21600"/>
              <a:gd name="T5" fmla="*/ 331461539 h 21600"/>
              <a:gd name="T6" fmla="*/ 97074674 w 21600"/>
              <a:gd name="T7" fmla="*/ 565847433 h 21600"/>
              <a:gd name="T8" fmla="*/ 331461539 w 21600"/>
              <a:gd name="T9" fmla="*/ 662922107 h 21600"/>
              <a:gd name="T10" fmla="*/ 565847433 w 21600"/>
              <a:gd name="T11" fmla="*/ 565847433 h 21600"/>
              <a:gd name="T12" fmla="*/ 662922107 w 21600"/>
              <a:gd name="T13" fmla="*/ 331461539 h 21600"/>
              <a:gd name="T14" fmla="*/ 565847433 w 21600"/>
              <a:gd name="T15" fmla="*/ 9707467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lnTo>
                  <a:pt x="17025" y="14517"/>
                </a:lnTo>
                <a:close/>
                <a:moveTo>
                  <a:pt x="4574" y="7082"/>
                </a:moveTo>
                <a:cubicBezTo>
                  <a:pt x="3903" y="8206"/>
                  <a:pt x="3549" y="9491"/>
                  <a:pt x="3549" y="10799"/>
                </a:cubicBezTo>
                <a:cubicBezTo>
                  <a:pt x="3549" y="14804"/>
                  <a:pt x="6795" y="18051"/>
                  <a:pt x="10800" y="18051"/>
                </a:cubicBezTo>
                <a:cubicBezTo>
                  <a:pt x="12108" y="18051"/>
                  <a:pt x="13393" y="17696"/>
                  <a:pt x="14517" y="17025"/>
                </a:cubicBezTo>
                <a:lnTo>
                  <a:pt x="4574" y="7082"/>
                </a:ln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pic>
        <p:nvPicPr>
          <p:cNvPr id="1028"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813" y="811929"/>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894" y="2228925"/>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9184" y="5241030"/>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Users\trhoades\AppData\Local\Temp\SNAGHTML935a2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490" y="5924886"/>
            <a:ext cx="668924" cy="403480"/>
          </a:xfrm>
          <a:prstGeom prst="rect">
            <a:avLst/>
          </a:prstGeom>
          <a:noFill/>
          <a:extLst>
            <a:ext uri="{909E8E84-426E-40DD-AFC4-6F175D3DCCD1}">
              <a14:hiddenFill xmlns:a14="http://schemas.microsoft.com/office/drawing/2010/main">
                <a:solidFill>
                  <a:srgbClr val="FFFFFF"/>
                </a:solidFill>
              </a14:hiddenFill>
            </a:ext>
          </a:extLst>
        </p:spPr>
      </p:pic>
      <p:sp>
        <p:nvSpPr>
          <p:cNvPr id="58" name="Text Box 8"/>
          <p:cNvSpPr txBox="1">
            <a:spLocks noChangeArrowheads="1"/>
          </p:cNvSpPr>
          <p:nvPr/>
        </p:nvSpPr>
        <p:spPr bwMode="auto">
          <a:xfrm>
            <a:off x="7998893" y="1288370"/>
            <a:ext cx="13160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sz="1800">
                <a:solidFill>
                  <a:schemeClr val="bg1"/>
                </a:solidFill>
              </a:rPr>
              <a:t>new</a:t>
            </a:r>
            <a:br>
              <a:rPr lang="en-US" sz="1800">
                <a:solidFill>
                  <a:schemeClr val="bg1"/>
                </a:solidFill>
              </a:rPr>
            </a:br>
            <a:r>
              <a:rPr lang="en-US" sz="1800" err="1">
                <a:solidFill>
                  <a:schemeClr val="bg1"/>
                </a:solidFill>
              </a:rPr>
              <a:t>typecode</a:t>
            </a:r>
            <a:endParaRPr lang="en-US" sz="1800">
              <a:solidFill>
                <a:schemeClr val="bg1"/>
              </a:solidFill>
            </a:endParaRPr>
          </a:p>
        </p:txBody>
      </p:sp>
      <p:pic>
        <p:nvPicPr>
          <p:cNvPr id="59" name="Picture 4" descr="C:\Users\trhoades\AppData\Local\Temp\SNAGHTML935a266.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38407" y="5572867"/>
            <a:ext cx="668924" cy="403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Line 9"/>
          <p:cNvSpPr>
            <a:spLocks noChangeShapeType="1"/>
          </p:cNvSpPr>
          <p:nvPr/>
        </p:nvSpPr>
        <p:spPr bwMode="auto">
          <a:xfrm flipH="1">
            <a:off x="2150067" y="2557963"/>
            <a:ext cx="736286" cy="318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 name="Title 1"/>
          <p:cNvSpPr>
            <a:spLocks noGrp="1"/>
          </p:cNvSpPr>
          <p:nvPr>
            <p:ph type="title"/>
          </p:nvPr>
        </p:nvSpPr>
        <p:spPr/>
        <p:txBody>
          <a:bodyPr/>
          <a:lstStyle/>
          <a:p>
            <a:r>
              <a:rPr lang="en-US"/>
              <a:t>Remove </a:t>
            </a:r>
            <a:r>
              <a:rPr lang="en-US" err="1"/>
              <a:t>typecode</a:t>
            </a:r>
            <a:r>
              <a:rPr lang="en-US"/>
              <a:t> from parent</a:t>
            </a:r>
          </a:p>
        </p:txBody>
      </p:sp>
      <p:sp>
        <p:nvSpPr>
          <p:cNvPr id="3" name="Content Placeholder 2"/>
          <p:cNvSpPr>
            <a:spLocks noGrp="1"/>
          </p:cNvSpPr>
          <p:nvPr>
            <p:ph idx="1"/>
          </p:nvPr>
        </p:nvSpPr>
        <p:spPr/>
        <p:txBody>
          <a:bodyPr/>
          <a:lstStyle/>
          <a:p>
            <a:r>
              <a:rPr lang="en-US"/>
              <a:t>When using </a:t>
            </a:r>
            <a:r>
              <a:rPr lang="en-US" b="1"/>
              <a:t>Remove </a:t>
            </a:r>
            <a:r>
              <a:rPr lang="en-US" b="1" err="1"/>
              <a:t>typecode</a:t>
            </a:r>
            <a:r>
              <a:rPr lang="en-US" b="1"/>
              <a:t> from parent</a:t>
            </a:r>
            <a:r>
              <a:rPr lang="en-US"/>
              <a:t>, the association is deleted only.</a:t>
            </a:r>
          </a:p>
        </p:txBody>
      </p:sp>
      <p:sp>
        <p:nvSpPr>
          <p:cNvPr id="4" name="Rectangle 10"/>
          <p:cNvSpPr>
            <a:spLocks noChangeArrowheads="1"/>
          </p:cNvSpPr>
          <p:nvPr/>
        </p:nvSpPr>
        <p:spPr bwMode="auto">
          <a:xfrm>
            <a:off x="793702" y="1868994"/>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5" name="Rectangle 11"/>
          <p:cNvSpPr>
            <a:spLocks noChangeArrowheads="1"/>
          </p:cNvSpPr>
          <p:nvPr/>
        </p:nvSpPr>
        <p:spPr bwMode="auto">
          <a:xfrm>
            <a:off x="793702" y="2802444"/>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6" name="Rectangle 12"/>
          <p:cNvSpPr>
            <a:spLocks noChangeArrowheads="1"/>
          </p:cNvSpPr>
          <p:nvPr/>
        </p:nvSpPr>
        <p:spPr bwMode="auto">
          <a:xfrm>
            <a:off x="793702" y="3734307"/>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grpSp>
        <p:nvGrpSpPr>
          <p:cNvPr id="7" name="Group 18"/>
          <p:cNvGrpSpPr>
            <a:grpSpLocks/>
          </p:cNvGrpSpPr>
          <p:nvPr/>
        </p:nvGrpSpPr>
        <p:grpSpPr bwMode="auto">
          <a:xfrm>
            <a:off x="1674765" y="3281869"/>
            <a:ext cx="555625" cy="450850"/>
            <a:chOff x="4529" y="978"/>
            <a:chExt cx="350" cy="284"/>
          </a:xfrm>
        </p:grpSpPr>
        <p:sp>
          <p:nvSpPr>
            <p:cNvPr id="8" name="Line 19"/>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9" name="Line 20"/>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0" name="Line 21"/>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1" name="Group 22"/>
          <p:cNvGrpSpPr>
            <a:grpSpLocks/>
          </p:cNvGrpSpPr>
          <p:nvPr/>
        </p:nvGrpSpPr>
        <p:grpSpPr bwMode="auto">
          <a:xfrm>
            <a:off x="1655715" y="2335719"/>
            <a:ext cx="566737" cy="450850"/>
            <a:chOff x="3362" y="3693"/>
            <a:chExt cx="357" cy="284"/>
          </a:xfrm>
        </p:grpSpPr>
        <p:grpSp>
          <p:nvGrpSpPr>
            <p:cNvPr id="12" name="Group 23"/>
            <p:cNvGrpSpPr>
              <a:grpSpLocks/>
            </p:cNvGrpSpPr>
            <p:nvPr/>
          </p:nvGrpSpPr>
          <p:grpSpPr bwMode="auto">
            <a:xfrm>
              <a:off x="3362" y="3693"/>
              <a:ext cx="357" cy="284"/>
              <a:chOff x="3314" y="3693"/>
              <a:chExt cx="357" cy="284"/>
            </a:xfrm>
          </p:grpSpPr>
          <p:sp>
            <p:nvSpPr>
              <p:cNvPr id="15" name="Line 24"/>
              <p:cNvSpPr>
                <a:spLocks noChangeShapeType="1"/>
              </p:cNvSpPr>
              <p:nvPr/>
            </p:nvSpPr>
            <p:spPr bwMode="auto">
              <a:xfrm flipH="1" flipV="1">
                <a:off x="3494" y="3693"/>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 name="Line 25"/>
              <p:cNvSpPr>
                <a:spLocks noChangeShapeType="1"/>
              </p:cNvSpPr>
              <p:nvPr/>
            </p:nvSpPr>
            <p:spPr bwMode="auto">
              <a:xfrm flipH="1">
                <a:off x="3314"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 name="Line 26"/>
              <p:cNvSpPr>
                <a:spLocks noChangeShapeType="1"/>
              </p:cNvSpPr>
              <p:nvPr/>
            </p:nvSpPr>
            <p:spPr bwMode="auto">
              <a:xfrm>
                <a:off x="3490"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3" name="Line 27"/>
            <p:cNvSpPr>
              <a:spLocks noChangeShapeType="1"/>
            </p:cNvSpPr>
            <p:nvPr/>
          </p:nvSpPr>
          <p:spPr bwMode="auto">
            <a:xfrm flipH="1" flipV="1">
              <a:off x="3362"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 name="Line 28"/>
            <p:cNvSpPr>
              <a:spLocks noChangeShapeType="1"/>
            </p:cNvSpPr>
            <p:nvPr/>
          </p:nvSpPr>
          <p:spPr bwMode="auto">
            <a:xfrm flipV="1">
              <a:off x="3538"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8" name="Text Box 38"/>
          <p:cNvSpPr txBox="1">
            <a:spLocks noChangeArrowheads="1"/>
          </p:cNvSpPr>
          <p:nvPr/>
        </p:nvSpPr>
        <p:spPr bwMode="auto">
          <a:xfrm>
            <a:off x="825452" y="1956307"/>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solidFill>
                  <a:schemeClr val="bg1"/>
                </a:solidFill>
              </a:rPr>
              <a:t>PolicyType</a:t>
            </a:r>
            <a:endParaRPr lang="en-US" b="0">
              <a:solidFill>
                <a:schemeClr val="bg1"/>
              </a:solidFill>
            </a:endParaRPr>
          </a:p>
        </p:txBody>
      </p:sp>
      <p:sp>
        <p:nvSpPr>
          <p:cNvPr id="19" name="Text Box 39"/>
          <p:cNvSpPr txBox="1">
            <a:spLocks noChangeArrowheads="1"/>
          </p:cNvSpPr>
          <p:nvPr/>
        </p:nvSpPr>
        <p:spPr bwMode="auto">
          <a:xfrm>
            <a:off x="825452" y="2889757"/>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CoverageType</a:t>
            </a:r>
          </a:p>
        </p:txBody>
      </p:sp>
      <p:sp>
        <p:nvSpPr>
          <p:cNvPr id="20" name="Text Box 40"/>
          <p:cNvSpPr txBox="1">
            <a:spLocks noChangeArrowheads="1"/>
          </p:cNvSpPr>
          <p:nvPr/>
        </p:nvSpPr>
        <p:spPr bwMode="auto">
          <a:xfrm>
            <a:off x="825452" y="3821619"/>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solidFill>
                  <a:schemeClr val="bg1"/>
                </a:solidFill>
              </a:rPr>
              <a:t>CoverageSubtype</a:t>
            </a:r>
            <a:endParaRPr lang="en-US" b="0">
              <a:solidFill>
                <a:schemeClr val="bg1"/>
              </a:solidFill>
            </a:endParaRPr>
          </a:p>
        </p:txBody>
      </p:sp>
      <p:grpSp>
        <p:nvGrpSpPr>
          <p:cNvPr id="51" name="Group 59"/>
          <p:cNvGrpSpPr>
            <a:grpSpLocks/>
          </p:cNvGrpSpPr>
          <p:nvPr/>
        </p:nvGrpSpPr>
        <p:grpSpPr bwMode="auto">
          <a:xfrm>
            <a:off x="2859662" y="2325140"/>
            <a:ext cx="402182" cy="432366"/>
            <a:chOff x="4065" y="2627"/>
            <a:chExt cx="776" cy="834"/>
          </a:xfrm>
        </p:grpSpPr>
        <p:sp>
          <p:nvSpPr>
            <p:cNvPr id="52" name="Freeform 60"/>
            <p:cNvSpPr>
              <a:spLocks/>
            </p:cNvSpPr>
            <p:nvPr/>
          </p:nvSpPr>
          <p:spPr bwMode="auto">
            <a:xfrm>
              <a:off x="4740" y="2840"/>
              <a:ext cx="88" cy="88"/>
            </a:xfrm>
            <a:custGeom>
              <a:avLst/>
              <a:gdLst>
                <a:gd name="T0" fmla="*/ 0 w 106"/>
                <a:gd name="T1" fmla="*/ 73 h 106"/>
                <a:gd name="T2" fmla="*/ 55 w 106"/>
                <a:gd name="T3" fmla="*/ 59 h 106"/>
                <a:gd name="T4" fmla="*/ 65 w 106"/>
                <a:gd name="T5" fmla="*/ 55 h 106"/>
                <a:gd name="T6" fmla="*/ 71 w 106"/>
                <a:gd name="T7" fmla="*/ 51 h 106"/>
                <a:gd name="T8" fmla="*/ 73 w 106"/>
                <a:gd name="T9" fmla="*/ 46 h 106"/>
                <a:gd name="T10" fmla="*/ 73 w 106"/>
                <a:gd name="T11" fmla="*/ 44 h 106"/>
                <a:gd name="T12" fmla="*/ 73 w 106"/>
                <a:gd name="T13" fmla="*/ 15 h 106"/>
                <a:gd name="T14" fmla="*/ 70 w 106"/>
                <a:gd name="T15" fmla="*/ 6 h 106"/>
                <a:gd name="T16" fmla="*/ 65 w 106"/>
                <a:gd name="T17" fmla="*/ 2 h 106"/>
                <a:gd name="T18" fmla="*/ 59 w 106"/>
                <a:gd name="T19" fmla="*/ 0 h 106"/>
                <a:gd name="T20" fmla="*/ 55 w 106"/>
                <a:gd name="T21" fmla="*/ 0 h 106"/>
                <a:gd name="T22" fmla="*/ 0 w 106"/>
                <a:gd name="T23" fmla="*/ 0 h 106"/>
                <a:gd name="T24" fmla="*/ 0 w 106"/>
                <a:gd name="T25" fmla="*/ 73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106"/>
                <a:gd name="T41" fmla="*/ 106 w 106"/>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106">
                  <a:moveTo>
                    <a:pt x="0" y="106"/>
                  </a:moveTo>
                  <a:lnTo>
                    <a:pt x="80" y="85"/>
                  </a:lnTo>
                  <a:lnTo>
                    <a:pt x="94" y="80"/>
                  </a:lnTo>
                  <a:lnTo>
                    <a:pt x="103" y="73"/>
                  </a:lnTo>
                  <a:lnTo>
                    <a:pt x="106" y="67"/>
                  </a:lnTo>
                  <a:lnTo>
                    <a:pt x="106" y="64"/>
                  </a:lnTo>
                  <a:lnTo>
                    <a:pt x="106" y="22"/>
                  </a:lnTo>
                  <a:lnTo>
                    <a:pt x="101" y="9"/>
                  </a:lnTo>
                  <a:lnTo>
                    <a:pt x="94" y="3"/>
                  </a:lnTo>
                  <a:lnTo>
                    <a:pt x="85" y="0"/>
                  </a:lnTo>
                  <a:lnTo>
                    <a:pt x="80" y="0"/>
                  </a:lnTo>
                  <a:lnTo>
                    <a:pt x="0" y="0"/>
                  </a:lnTo>
                  <a:lnTo>
                    <a:pt x="0" y="106"/>
                  </a:lnTo>
                  <a:close/>
                </a:path>
              </a:pathLst>
            </a:custGeom>
            <a:solidFill>
              <a:srgbClr val="0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61"/>
            <p:cNvSpPr>
              <a:spLocks/>
            </p:cNvSpPr>
            <p:nvPr/>
          </p:nvSpPr>
          <p:spPr bwMode="auto">
            <a:xfrm>
              <a:off x="4078" y="2840"/>
              <a:ext cx="86" cy="88"/>
            </a:xfrm>
            <a:custGeom>
              <a:avLst/>
              <a:gdLst>
                <a:gd name="T0" fmla="*/ 71 w 104"/>
                <a:gd name="T1" fmla="*/ 73 h 106"/>
                <a:gd name="T2" fmla="*/ 17 w 104"/>
                <a:gd name="T3" fmla="*/ 59 h 106"/>
                <a:gd name="T4" fmla="*/ 8 w 104"/>
                <a:gd name="T5" fmla="*/ 55 h 106"/>
                <a:gd name="T6" fmla="*/ 2 w 104"/>
                <a:gd name="T7" fmla="*/ 51 h 106"/>
                <a:gd name="T8" fmla="*/ 0 w 104"/>
                <a:gd name="T9" fmla="*/ 46 h 106"/>
                <a:gd name="T10" fmla="*/ 0 w 104"/>
                <a:gd name="T11" fmla="*/ 44 h 106"/>
                <a:gd name="T12" fmla="*/ 0 w 104"/>
                <a:gd name="T13" fmla="*/ 15 h 106"/>
                <a:gd name="T14" fmla="*/ 2 w 104"/>
                <a:gd name="T15" fmla="*/ 6 h 106"/>
                <a:gd name="T16" fmla="*/ 9 w 104"/>
                <a:gd name="T17" fmla="*/ 2 h 106"/>
                <a:gd name="T18" fmla="*/ 14 w 104"/>
                <a:gd name="T19" fmla="*/ 0 h 106"/>
                <a:gd name="T20" fmla="*/ 17 w 104"/>
                <a:gd name="T21" fmla="*/ 0 h 106"/>
                <a:gd name="T22" fmla="*/ 71 w 104"/>
                <a:gd name="T23" fmla="*/ 0 h 106"/>
                <a:gd name="T24" fmla="*/ 71 w 104"/>
                <a:gd name="T25" fmla="*/ 73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06"/>
                <a:gd name="T41" fmla="*/ 104 w 104"/>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06">
                  <a:moveTo>
                    <a:pt x="104" y="106"/>
                  </a:moveTo>
                  <a:lnTo>
                    <a:pt x="25" y="85"/>
                  </a:lnTo>
                  <a:lnTo>
                    <a:pt x="12" y="80"/>
                  </a:lnTo>
                  <a:lnTo>
                    <a:pt x="4" y="73"/>
                  </a:lnTo>
                  <a:lnTo>
                    <a:pt x="0" y="67"/>
                  </a:lnTo>
                  <a:lnTo>
                    <a:pt x="0" y="64"/>
                  </a:lnTo>
                  <a:lnTo>
                    <a:pt x="0" y="22"/>
                  </a:lnTo>
                  <a:lnTo>
                    <a:pt x="4" y="9"/>
                  </a:lnTo>
                  <a:lnTo>
                    <a:pt x="13" y="3"/>
                  </a:lnTo>
                  <a:lnTo>
                    <a:pt x="21" y="0"/>
                  </a:lnTo>
                  <a:lnTo>
                    <a:pt x="25" y="0"/>
                  </a:lnTo>
                  <a:lnTo>
                    <a:pt x="104" y="0"/>
                  </a:lnTo>
                  <a:lnTo>
                    <a:pt x="104" y="106"/>
                  </a:lnTo>
                  <a:close/>
                </a:path>
              </a:pathLst>
            </a:custGeom>
            <a:solidFill>
              <a:srgbClr val="0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62"/>
            <p:cNvSpPr>
              <a:spLocks/>
            </p:cNvSpPr>
            <p:nvPr/>
          </p:nvSpPr>
          <p:spPr bwMode="auto">
            <a:xfrm>
              <a:off x="4738" y="2827"/>
              <a:ext cx="103" cy="114"/>
            </a:xfrm>
            <a:custGeom>
              <a:avLst/>
              <a:gdLst>
                <a:gd name="T0" fmla="*/ 2 w 124"/>
                <a:gd name="T1" fmla="*/ 0 h 136"/>
                <a:gd name="T2" fmla="*/ 2 w 124"/>
                <a:gd name="T3" fmla="*/ 22 h 136"/>
                <a:gd name="T4" fmla="*/ 57 w 124"/>
                <a:gd name="T5" fmla="*/ 22 h 136"/>
                <a:gd name="T6" fmla="*/ 57 w 124"/>
                <a:gd name="T7" fmla="*/ 22 h 136"/>
                <a:gd name="T8" fmla="*/ 59 w 124"/>
                <a:gd name="T9" fmla="*/ 22 h 136"/>
                <a:gd name="T10" fmla="*/ 61 w 124"/>
                <a:gd name="T11" fmla="*/ 23 h 136"/>
                <a:gd name="T12" fmla="*/ 63 w 124"/>
                <a:gd name="T13" fmla="*/ 24 h 136"/>
                <a:gd name="T14" fmla="*/ 63 w 124"/>
                <a:gd name="T15" fmla="*/ 26 h 136"/>
                <a:gd name="T16" fmla="*/ 63 w 124"/>
                <a:gd name="T17" fmla="*/ 30 h 136"/>
                <a:gd name="T18" fmla="*/ 63 w 124"/>
                <a:gd name="T19" fmla="*/ 39 h 136"/>
                <a:gd name="T20" fmla="*/ 63 w 124"/>
                <a:gd name="T21" fmla="*/ 48 h 136"/>
                <a:gd name="T22" fmla="*/ 63 w 124"/>
                <a:gd name="T23" fmla="*/ 54 h 136"/>
                <a:gd name="T24" fmla="*/ 63 w 124"/>
                <a:gd name="T25" fmla="*/ 54 h 136"/>
                <a:gd name="T26" fmla="*/ 61 w 124"/>
                <a:gd name="T27" fmla="*/ 56 h 136"/>
                <a:gd name="T28" fmla="*/ 59 w 124"/>
                <a:gd name="T29" fmla="*/ 58 h 136"/>
                <a:gd name="T30" fmla="*/ 55 w 124"/>
                <a:gd name="T31" fmla="*/ 59 h 136"/>
                <a:gd name="T32" fmla="*/ 55 w 124"/>
                <a:gd name="T33" fmla="*/ 59 h 136"/>
                <a:gd name="T34" fmla="*/ 0 w 124"/>
                <a:gd name="T35" fmla="*/ 73 h 136"/>
                <a:gd name="T36" fmla="*/ 6 w 124"/>
                <a:gd name="T37" fmla="*/ 96 h 136"/>
                <a:gd name="T38" fmla="*/ 59 w 124"/>
                <a:gd name="T39" fmla="*/ 80 h 136"/>
                <a:gd name="T40" fmla="*/ 59 w 124"/>
                <a:gd name="T41" fmla="*/ 80 h 136"/>
                <a:gd name="T42" fmla="*/ 71 w 124"/>
                <a:gd name="T43" fmla="*/ 76 h 136"/>
                <a:gd name="T44" fmla="*/ 80 w 124"/>
                <a:gd name="T45" fmla="*/ 69 h 136"/>
                <a:gd name="T46" fmla="*/ 84 w 124"/>
                <a:gd name="T47" fmla="*/ 63 h 136"/>
                <a:gd name="T48" fmla="*/ 86 w 124"/>
                <a:gd name="T49" fmla="*/ 56 h 136"/>
                <a:gd name="T50" fmla="*/ 86 w 124"/>
                <a:gd name="T51" fmla="*/ 26 h 136"/>
                <a:gd name="T52" fmla="*/ 82 w 124"/>
                <a:gd name="T53" fmla="*/ 14 h 136"/>
                <a:gd name="T54" fmla="*/ 76 w 124"/>
                <a:gd name="T55" fmla="*/ 6 h 136"/>
                <a:gd name="T56" fmla="*/ 67 w 124"/>
                <a:gd name="T57" fmla="*/ 2 h 136"/>
                <a:gd name="T58" fmla="*/ 57 w 124"/>
                <a:gd name="T59" fmla="*/ 0 h 136"/>
                <a:gd name="T60" fmla="*/ 2 w 124"/>
                <a:gd name="T61" fmla="*/ 0 h 1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4"/>
                <a:gd name="T94" fmla="*/ 0 h 136"/>
                <a:gd name="T95" fmla="*/ 124 w 124"/>
                <a:gd name="T96" fmla="*/ 136 h 1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4" h="136">
                  <a:moveTo>
                    <a:pt x="3" y="0"/>
                  </a:moveTo>
                  <a:lnTo>
                    <a:pt x="3" y="31"/>
                  </a:lnTo>
                  <a:lnTo>
                    <a:pt x="83" y="31"/>
                  </a:lnTo>
                  <a:lnTo>
                    <a:pt x="85" y="31"/>
                  </a:lnTo>
                  <a:lnTo>
                    <a:pt x="88" y="32"/>
                  </a:lnTo>
                  <a:lnTo>
                    <a:pt x="91" y="34"/>
                  </a:lnTo>
                  <a:lnTo>
                    <a:pt x="92" y="37"/>
                  </a:lnTo>
                  <a:lnTo>
                    <a:pt x="92" y="43"/>
                  </a:lnTo>
                  <a:lnTo>
                    <a:pt x="92" y="55"/>
                  </a:lnTo>
                  <a:lnTo>
                    <a:pt x="92" y="68"/>
                  </a:lnTo>
                  <a:lnTo>
                    <a:pt x="92" y="76"/>
                  </a:lnTo>
                  <a:lnTo>
                    <a:pt x="92" y="77"/>
                  </a:lnTo>
                  <a:lnTo>
                    <a:pt x="89" y="80"/>
                  </a:lnTo>
                  <a:lnTo>
                    <a:pt x="86" y="82"/>
                  </a:lnTo>
                  <a:lnTo>
                    <a:pt x="80" y="83"/>
                  </a:lnTo>
                  <a:lnTo>
                    <a:pt x="79" y="83"/>
                  </a:lnTo>
                  <a:lnTo>
                    <a:pt x="0" y="104"/>
                  </a:lnTo>
                  <a:lnTo>
                    <a:pt x="8" y="136"/>
                  </a:lnTo>
                  <a:lnTo>
                    <a:pt x="86" y="115"/>
                  </a:lnTo>
                  <a:lnTo>
                    <a:pt x="85" y="115"/>
                  </a:lnTo>
                  <a:lnTo>
                    <a:pt x="104" y="109"/>
                  </a:lnTo>
                  <a:lnTo>
                    <a:pt x="116" y="98"/>
                  </a:lnTo>
                  <a:lnTo>
                    <a:pt x="122" y="89"/>
                  </a:lnTo>
                  <a:lnTo>
                    <a:pt x="124" y="80"/>
                  </a:lnTo>
                  <a:lnTo>
                    <a:pt x="124" y="37"/>
                  </a:lnTo>
                  <a:lnTo>
                    <a:pt x="119" y="20"/>
                  </a:lnTo>
                  <a:lnTo>
                    <a:pt x="110" y="8"/>
                  </a:lnTo>
                  <a:lnTo>
                    <a:pt x="97" y="2"/>
                  </a:lnTo>
                  <a:lnTo>
                    <a:pt x="83"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63"/>
            <p:cNvSpPr>
              <a:spLocks/>
            </p:cNvSpPr>
            <p:nvPr/>
          </p:nvSpPr>
          <p:spPr bwMode="auto">
            <a:xfrm>
              <a:off x="4065" y="2827"/>
              <a:ext cx="103" cy="114"/>
            </a:xfrm>
            <a:custGeom>
              <a:avLst/>
              <a:gdLst>
                <a:gd name="T0" fmla="*/ 28 w 123"/>
                <a:gd name="T1" fmla="*/ 0 h 136"/>
                <a:gd name="T2" fmla="*/ 19 w 123"/>
                <a:gd name="T3" fmla="*/ 2 h 136"/>
                <a:gd name="T4" fmla="*/ 9 w 123"/>
                <a:gd name="T5" fmla="*/ 6 h 136"/>
                <a:gd name="T6" fmla="*/ 3 w 123"/>
                <a:gd name="T7" fmla="*/ 14 h 136"/>
                <a:gd name="T8" fmla="*/ 0 w 123"/>
                <a:gd name="T9" fmla="*/ 26 h 136"/>
                <a:gd name="T10" fmla="*/ 0 w 123"/>
                <a:gd name="T11" fmla="*/ 55 h 136"/>
                <a:gd name="T12" fmla="*/ 1 w 123"/>
                <a:gd name="T13" fmla="*/ 62 h 136"/>
                <a:gd name="T14" fmla="*/ 5 w 123"/>
                <a:gd name="T15" fmla="*/ 69 h 136"/>
                <a:gd name="T16" fmla="*/ 13 w 123"/>
                <a:gd name="T17" fmla="*/ 76 h 136"/>
                <a:gd name="T18" fmla="*/ 26 w 123"/>
                <a:gd name="T19" fmla="*/ 80 h 136"/>
                <a:gd name="T20" fmla="*/ 26 w 123"/>
                <a:gd name="T21" fmla="*/ 80 h 136"/>
                <a:gd name="T22" fmla="*/ 81 w 123"/>
                <a:gd name="T23" fmla="*/ 96 h 136"/>
                <a:gd name="T24" fmla="*/ 86 w 123"/>
                <a:gd name="T25" fmla="*/ 73 h 136"/>
                <a:gd name="T26" fmla="*/ 32 w 123"/>
                <a:gd name="T27" fmla="*/ 59 h 136"/>
                <a:gd name="T28" fmla="*/ 30 w 123"/>
                <a:gd name="T29" fmla="*/ 59 h 136"/>
                <a:gd name="T30" fmla="*/ 26 w 123"/>
                <a:gd name="T31" fmla="*/ 58 h 136"/>
                <a:gd name="T32" fmla="*/ 23 w 123"/>
                <a:gd name="T33" fmla="*/ 56 h 136"/>
                <a:gd name="T34" fmla="*/ 22 w 123"/>
                <a:gd name="T35" fmla="*/ 54 h 136"/>
                <a:gd name="T36" fmla="*/ 21 w 123"/>
                <a:gd name="T37" fmla="*/ 54 h 136"/>
                <a:gd name="T38" fmla="*/ 21 w 123"/>
                <a:gd name="T39" fmla="*/ 48 h 136"/>
                <a:gd name="T40" fmla="*/ 21 w 123"/>
                <a:gd name="T41" fmla="*/ 39 h 136"/>
                <a:gd name="T42" fmla="*/ 21 w 123"/>
                <a:gd name="T43" fmla="*/ 30 h 136"/>
                <a:gd name="T44" fmla="*/ 21 w 123"/>
                <a:gd name="T45" fmla="*/ 26 h 136"/>
                <a:gd name="T46" fmla="*/ 22 w 123"/>
                <a:gd name="T47" fmla="*/ 24 h 136"/>
                <a:gd name="T48" fmla="*/ 25 w 123"/>
                <a:gd name="T49" fmla="*/ 23 h 136"/>
                <a:gd name="T50" fmla="*/ 28 w 123"/>
                <a:gd name="T51" fmla="*/ 22 h 136"/>
                <a:gd name="T52" fmla="*/ 28 w 123"/>
                <a:gd name="T53" fmla="*/ 22 h 136"/>
                <a:gd name="T54" fmla="*/ 84 w 123"/>
                <a:gd name="T55" fmla="*/ 22 h 136"/>
                <a:gd name="T56" fmla="*/ 84 w 123"/>
                <a:gd name="T57" fmla="*/ 0 h 136"/>
                <a:gd name="T58" fmla="*/ 28 w 123"/>
                <a:gd name="T59" fmla="*/ 0 h 1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36"/>
                <a:gd name="T92" fmla="*/ 123 w 123"/>
                <a:gd name="T93" fmla="*/ 136 h 1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36">
                  <a:moveTo>
                    <a:pt x="40" y="0"/>
                  </a:moveTo>
                  <a:lnTo>
                    <a:pt x="27" y="2"/>
                  </a:lnTo>
                  <a:lnTo>
                    <a:pt x="13" y="8"/>
                  </a:lnTo>
                  <a:lnTo>
                    <a:pt x="4" y="20"/>
                  </a:lnTo>
                  <a:lnTo>
                    <a:pt x="0" y="37"/>
                  </a:lnTo>
                  <a:lnTo>
                    <a:pt x="0" y="79"/>
                  </a:lnTo>
                  <a:lnTo>
                    <a:pt x="1" y="88"/>
                  </a:lnTo>
                  <a:lnTo>
                    <a:pt x="7" y="98"/>
                  </a:lnTo>
                  <a:lnTo>
                    <a:pt x="19" y="109"/>
                  </a:lnTo>
                  <a:lnTo>
                    <a:pt x="37" y="115"/>
                  </a:lnTo>
                  <a:lnTo>
                    <a:pt x="116" y="136"/>
                  </a:lnTo>
                  <a:lnTo>
                    <a:pt x="123" y="104"/>
                  </a:lnTo>
                  <a:lnTo>
                    <a:pt x="45" y="83"/>
                  </a:lnTo>
                  <a:lnTo>
                    <a:pt x="43" y="83"/>
                  </a:lnTo>
                  <a:lnTo>
                    <a:pt x="37" y="82"/>
                  </a:lnTo>
                  <a:lnTo>
                    <a:pt x="34" y="80"/>
                  </a:lnTo>
                  <a:lnTo>
                    <a:pt x="31" y="77"/>
                  </a:lnTo>
                  <a:lnTo>
                    <a:pt x="30" y="76"/>
                  </a:lnTo>
                  <a:lnTo>
                    <a:pt x="30" y="68"/>
                  </a:lnTo>
                  <a:lnTo>
                    <a:pt x="30" y="55"/>
                  </a:lnTo>
                  <a:lnTo>
                    <a:pt x="30" y="43"/>
                  </a:lnTo>
                  <a:lnTo>
                    <a:pt x="30" y="37"/>
                  </a:lnTo>
                  <a:lnTo>
                    <a:pt x="31" y="34"/>
                  </a:lnTo>
                  <a:lnTo>
                    <a:pt x="36" y="32"/>
                  </a:lnTo>
                  <a:lnTo>
                    <a:pt x="39" y="31"/>
                  </a:lnTo>
                  <a:lnTo>
                    <a:pt x="40" y="31"/>
                  </a:lnTo>
                  <a:lnTo>
                    <a:pt x="119" y="31"/>
                  </a:lnTo>
                  <a:lnTo>
                    <a:pt x="119"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64"/>
            <p:cNvSpPr>
              <a:spLocks/>
            </p:cNvSpPr>
            <p:nvPr/>
          </p:nvSpPr>
          <p:spPr bwMode="auto">
            <a:xfrm>
              <a:off x="4120" y="2627"/>
              <a:ext cx="666" cy="834"/>
            </a:xfrm>
            <a:custGeom>
              <a:avLst/>
              <a:gdLst>
                <a:gd name="T0" fmla="*/ 251 w 799"/>
                <a:gd name="T1" fmla="*/ 0 h 1000"/>
                <a:gd name="T2" fmla="*/ 201 w 799"/>
                <a:gd name="T3" fmla="*/ 3 h 1000"/>
                <a:gd name="T4" fmla="*/ 152 w 799"/>
                <a:gd name="T5" fmla="*/ 8 h 1000"/>
                <a:gd name="T6" fmla="*/ 108 w 799"/>
                <a:gd name="T7" fmla="*/ 17 h 1000"/>
                <a:gd name="T8" fmla="*/ 68 w 799"/>
                <a:gd name="T9" fmla="*/ 28 h 1000"/>
                <a:gd name="T10" fmla="*/ 37 w 799"/>
                <a:gd name="T11" fmla="*/ 42 h 1000"/>
                <a:gd name="T12" fmla="*/ 13 w 799"/>
                <a:gd name="T13" fmla="*/ 57 h 1000"/>
                <a:gd name="T14" fmla="*/ 3 w 799"/>
                <a:gd name="T15" fmla="*/ 77 h 1000"/>
                <a:gd name="T16" fmla="*/ 0 w 799"/>
                <a:gd name="T17" fmla="*/ 149 h 1000"/>
                <a:gd name="T18" fmla="*/ 5 w 799"/>
                <a:gd name="T19" fmla="*/ 167 h 1000"/>
                <a:gd name="T20" fmla="*/ 19 w 799"/>
                <a:gd name="T21" fmla="*/ 183 h 1000"/>
                <a:gd name="T22" fmla="*/ 19 w 799"/>
                <a:gd name="T23" fmla="*/ 615 h 1000"/>
                <a:gd name="T24" fmla="*/ 32 w 799"/>
                <a:gd name="T25" fmla="*/ 635 h 1000"/>
                <a:gd name="T26" fmla="*/ 53 w 799"/>
                <a:gd name="T27" fmla="*/ 651 h 1000"/>
                <a:gd name="T28" fmla="*/ 83 w 799"/>
                <a:gd name="T29" fmla="*/ 666 h 1000"/>
                <a:gd name="T30" fmla="*/ 119 w 799"/>
                <a:gd name="T31" fmla="*/ 678 h 1000"/>
                <a:gd name="T32" fmla="*/ 161 w 799"/>
                <a:gd name="T33" fmla="*/ 686 h 1000"/>
                <a:gd name="T34" fmla="*/ 206 w 799"/>
                <a:gd name="T35" fmla="*/ 693 h 1000"/>
                <a:gd name="T36" fmla="*/ 253 w 799"/>
                <a:gd name="T37" fmla="*/ 696 h 1000"/>
                <a:gd name="T38" fmla="*/ 301 w 799"/>
                <a:gd name="T39" fmla="*/ 696 h 1000"/>
                <a:gd name="T40" fmla="*/ 348 w 799"/>
                <a:gd name="T41" fmla="*/ 693 h 1000"/>
                <a:gd name="T42" fmla="*/ 394 w 799"/>
                <a:gd name="T43" fmla="*/ 686 h 1000"/>
                <a:gd name="T44" fmla="*/ 436 w 799"/>
                <a:gd name="T45" fmla="*/ 678 h 1000"/>
                <a:gd name="T46" fmla="*/ 473 w 799"/>
                <a:gd name="T47" fmla="*/ 666 h 1000"/>
                <a:gd name="T48" fmla="*/ 502 w 799"/>
                <a:gd name="T49" fmla="*/ 651 h 1000"/>
                <a:gd name="T50" fmla="*/ 523 w 799"/>
                <a:gd name="T51" fmla="*/ 635 h 1000"/>
                <a:gd name="T52" fmla="*/ 535 w 799"/>
                <a:gd name="T53" fmla="*/ 615 h 1000"/>
                <a:gd name="T54" fmla="*/ 536 w 799"/>
                <a:gd name="T55" fmla="*/ 183 h 1000"/>
                <a:gd name="T56" fmla="*/ 549 w 799"/>
                <a:gd name="T57" fmla="*/ 167 h 1000"/>
                <a:gd name="T58" fmla="*/ 555 w 799"/>
                <a:gd name="T59" fmla="*/ 149 h 1000"/>
                <a:gd name="T60" fmla="*/ 553 w 799"/>
                <a:gd name="T61" fmla="*/ 77 h 1000"/>
                <a:gd name="T62" fmla="*/ 541 w 799"/>
                <a:gd name="T63" fmla="*/ 57 h 1000"/>
                <a:gd name="T64" fmla="*/ 518 w 799"/>
                <a:gd name="T65" fmla="*/ 42 h 1000"/>
                <a:gd name="T66" fmla="*/ 486 w 799"/>
                <a:gd name="T67" fmla="*/ 28 h 1000"/>
                <a:gd name="T68" fmla="*/ 448 w 799"/>
                <a:gd name="T69" fmla="*/ 17 h 1000"/>
                <a:gd name="T70" fmla="*/ 403 w 799"/>
                <a:gd name="T71" fmla="*/ 8 h 1000"/>
                <a:gd name="T72" fmla="*/ 354 w 799"/>
                <a:gd name="T73" fmla="*/ 3 h 1000"/>
                <a:gd name="T74" fmla="*/ 303 w 799"/>
                <a:gd name="T75" fmla="*/ 0 h 1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9"/>
                <a:gd name="T115" fmla="*/ 0 h 1000"/>
                <a:gd name="T116" fmla="*/ 799 w 799"/>
                <a:gd name="T117" fmla="*/ 1000 h 1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9" h="1000">
                  <a:moveTo>
                    <a:pt x="399" y="0"/>
                  </a:moveTo>
                  <a:lnTo>
                    <a:pt x="361" y="0"/>
                  </a:lnTo>
                  <a:lnTo>
                    <a:pt x="325" y="1"/>
                  </a:lnTo>
                  <a:lnTo>
                    <a:pt x="289" y="4"/>
                  </a:lnTo>
                  <a:lnTo>
                    <a:pt x="253" y="7"/>
                  </a:lnTo>
                  <a:lnTo>
                    <a:pt x="218" y="12"/>
                  </a:lnTo>
                  <a:lnTo>
                    <a:pt x="186" y="18"/>
                  </a:lnTo>
                  <a:lnTo>
                    <a:pt x="155" y="24"/>
                  </a:lnTo>
                  <a:lnTo>
                    <a:pt x="125" y="31"/>
                  </a:lnTo>
                  <a:lnTo>
                    <a:pt x="98" y="40"/>
                  </a:lnTo>
                  <a:lnTo>
                    <a:pt x="74" y="49"/>
                  </a:lnTo>
                  <a:lnTo>
                    <a:pt x="53" y="60"/>
                  </a:lnTo>
                  <a:lnTo>
                    <a:pt x="34" y="70"/>
                  </a:lnTo>
                  <a:lnTo>
                    <a:pt x="19" y="82"/>
                  </a:lnTo>
                  <a:lnTo>
                    <a:pt x="9" y="96"/>
                  </a:lnTo>
                  <a:lnTo>
                    <a:pt x="3" y="110"/>
                  </a:lnTo>
                  <a:lnTo>
                    <a:pt x="0" y="125"/>
                  </a:lnTo>
                  <a:lnTo>
                    <a:pt x="0" y="215"/>
                  </a:lnTo>
                  <a:lnTo>
                    <a:pt x="1" y="228"/>
                  </a:lnTo>
                  <a:lnTo>
                    <a:pt x="7" y="240"/>
                  </a:lnTo>
                  <a:lnTo>
                    <a:pt x="16" y="251"/>
                  </a:lnTo>
                  <a:lnTo>
                    <a:pt x="27" y="263"/>
                  </a:lnTo>
                  <a:lnTo>
                    <a:pt x="27" y="868"/>
                  </a:lnTo>
                  <a:lnTo>
                    <a:pt x="28" y="884"/>
                  </a:lnTo>
                  <a:lnTo>
                    <a:pt x="36" y="898"/>
                  </a:lnTo>
                  <a:lnTo>
                    <a:pt x="45" y="913"/>
                  </a:lnTo>
                  <a:lnTo>
                    <a:pt x="59" y="925"/>
                  </a:lnTo>
                  <a:lnTo>
                    <a:pt x="77" y="937"/>
                  </a:lnTo>
                  <a:lnTo>
                    <a:pt x="96" y="947"/>
                  </a:lnTo>
                  <a:lnTo>
                    <a:pt x="119" y="958"/>
                  </a:lnTo>
                  <a:lnTo>
                    <a:pt x="144" y="967"/>
                  </a:lnTo>
                  <a:lnTo>
                    <a:pt x="171" y="975"/>
                  </a:lnTo>
                  <a:lnTo>
                    <a:pt x="200" y="981"/>
                  </a:lnTo>
                  <a:lnTo>
                    <a:pt x="232" y="987"/>
                  </a:lnTo>
                  <a:lnTo>
                    <a:pt x="263" y="991"/>
                  </a:lnTo>
                  <a:lnTo>
                    <a:pt x="296" y="996"/>
                  </a:lnTo>
                  <a:lnTo>
                    <a:pt x="329" y="999"/>
                  </a:lnTo>
                  <a:lnTo>
                    <a:pt x="364" y="1000"/>
                  </a:lnTo>
                  <a:lnTo>
                    <a:pt x="399" y="1000"/>
                  </a:lnTo>
                  <a:lnTo>
                    <a:pt x="433" y="1000"/>
                  </a:lnTo>
                  <a:lnTo>
                    <a:pt x="468" y="999"/>
                  </a:lnTo>
                  <a:lnTo>
                    <a:pt x="502" y="996"/>
                  </a:lnTo>
                  <a:lnTo>
                    <a:pt x="535" y="991"/>
                  </a:lnTo>
                  <a:lnTo>
                    <a:pt x="567" y="987"/>
                  </a:lnTo>
                  <a:lnTo>
                    <a:pt x="599" y="981"/>
                  </a:lnTo>
                  <a:lnTo>
                    <a:pt x="627" y="975"/>
                  </a:lnTo>
                  <a:lnTo>
                    <a:pt x="654" y="967"/>
                  </a:lnTo>
                  <a:lnTo>
                    <a:pt x="680" y="958"/>
                  </a:lnTo>
                  <a:lnTo>
                    <a:pt x="702" y="947"/>
                  </a:lnTo>
                  <a:lnTo>
                    <a:pt x="722" y="937"/>
                  </a:lnTo>
                  <a:lnTo>
                    <a:pt x="740" y="925"/>
                  </a:lnTo>
                  <a:lnTo>
                    <a:pt x="754" y="913"/>
                  </a:lnTo>
                  <a:lnTo>
                    <a:pt x="763" y="898"/>
                  </a:lnTo>
                  <a:lnTo>
                    <a:pt x="770" y="884"/>
                  </a:lnTo>
                  <a:lnTo>
                    <a:pt x="772" y="868"/>
                  </a:lnTo>
                  <a:lnTo>
                    <a:pt x="772" y="263"/>
                  </a:lnTo>
                  <a:lnTo>
                    <a:pt x="782" y="251"/>
                  </a:lnTo>
                  <a:lnTo>
                    <a:pt x="791" y="240"/>
                  </a:lnTo>
                  <a:lnTo>
                    <a:pt x="797" y="228"/>
                  </a:lnTo>
                  <a:lnTo>
                    <a:pt x="799" y="215"/>
                  </a:lnTo>
                  <a:lnTo>
                    <a:pt x="799" y="125"/>
                  </a:lnTo>
                  <a:lnTo>
                    <a:pt x="796" y="110"/>
                  </a:lnTo>
                  <a:lnTo>
                    <a:pt x="790" y="96"/>
                  </a:lnTo>
                  <a:lnTo>
                    <a:pt x="779" y="82"/>
                  </a:lnTo>
                  <a:lnTo>
                    <a:pt x="764" y="70"/>
                  </a:lnTo>
                  <a:lnTo>
                    <a:pt x="746" y="60"/>
                  </a:lnTo>
                  <a:lnTo>
                    <a:pt x="725" y="49"/>
                  </a:lnTo>
                  <a:lnTo>
                    <a:pt x="699" y="40"/>
                  </a:lnTo>
                  <a:lnTo>
                    <a:pt x="674" y="31"/>
                  </a:lnTo>
                  <a:lnTo>
                    <a:pt x="644" y="24"/>
                  </a:lnTo>
                  <a:lnTo>
                    <a:pt x="612" y="18"/>
                  </a:lnTo>
                  <a:lnTo>
                    <a:pt x="579" y="12"/>
                  </a:lnTo>
                  <a:lnTo>
                    <a:pt x="544" y="7"/>
                  </a:lnTo>
                  <a:lnTo>
                    <a:pt x="510" y="4"/>
                  </a:lnTo>
                  <a:lnTo>
                    <a:pt x="472" y="1"/>
                  </a:lnTo>
                  <a:lnTo>
                    <a:pt x="436" y="0"/>
                  </a:lnTo>
                  <a:lnTo>
                    <a:pt x="39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65"/>
            <p:cNvSpPr>
              <a:spLocks/>
            </p:cNvSpPr>
            <p:nvPr/>
          </p:nvSpPr>
          <p:spPr bwMode="auto">
            <a:xfrm>
              <a:off x="4177" y="2868"/>
              <a:ext cx="551" cy="558"/>
            </a:xfrm>
            <a:custGeom>
              <a:avLst/>
              <a:gdLst>
                <a:gd name="T0" fmla="*/ 458 w 661"/>
                <a:gd name="T1" fmla="*/ 408 h 669"/>
                <a:gd name="T2" fmla="*/ 450 w 661"/>
                <a:gd name="T3" fmla="*/ 418 h 669"/>
                <a:gd name="T4" fmla="*/ 434 w 661"/>
                <a:gd name="T5" fmla="*/ 429 h 669"/>
                <a:gd name="T6" fmla="*/ 411 w 661"/>
                <a:gd name="T7" fmla="*/ 439 h 669"/>
                <a:gd name="T8" fmla="*/ 382 w 661"/>
                <a:gd name="T9" fmla="*/ 449 h 669"/>
                <a:gd name="T10" fmla="*/ 345 w 661"/>
                <a:gd name="T11" fmla="*/ 455 h 669"/>
                <a:gd name="T12" fmla="*/ 303 w 661"/>
                <a:gd name="T13" fmla="*/ 462 h 669"/>
                <a:gd name="T14" fmla="*/ 256 w 661"/>
                <a:gd name="T15" fmla="*/ 465 h 669"/>
                <a:gd name="T16" fmla="*/ 203 w 661"/>
                <a:gd name="T17" fmla="*/ 465 h 669"/>
                <a:gd name="T18" fmla="*/ 157 w 661"/>
                <a:gd name="T19" fmla="*/ 462 h 669"/>
                <a:gd name="T20" fmla="*/ 115 w 661"/>
                <a:gd name="T21" fmla="*/ 455 h 669"/>
                <a:gd name="T22" fmla="*/ 78 w 661"/>
                <a:gd name="T23" fmla="*/ 449 h 669"/>
                <a:gd name="T24" fmla="*/ 48 w 661"/>
                <a:gd name="T25" fmla="*/ 439 h 669"/>
                <a:gd name="T26" fmla="*/ 25 w 661"/>
                <a:gd name="T27" fmla="*/ 429 h 669"/>
                <a:gd name="T28" fmla="*/ 9 w 661"/>
                <a:gd name="T29" fmla="*/ 418 h 669"/>
                <a:gd name="T30" fmla="*/ 1 w 661"/>
                <a:gd name="T31" fmla="*/ 408 h 669"/>
                <a:gd name="T32" fmla="*/ 0 w 661"/>
                <a:gd name="T33" fmla="*/ 0 h 669"/>
                <a:gd name="T34" fmla="*/ 22 w 661"/>
                <a:gd name="T35" fmla="*/ 8 h 669"/>
                <a:gd name="T36" fmla="*/ 46 w 661"/>
                <a:gd name="T37" fmla="*/ 15 h 669"/>
                <a:gd name="T38" fmla="*/ 73 w 661"/>
                <a:gd name="T39" fmla="*/ 22 h 669"/>
                <a:gd name="T40" fmla="*/ 103 w 661"/>
                <a:gd name="T41" fmla="*/ 28 h 669"/>
                <a:gd name="T42" fmla="*/ 133 w 661"/>
                <a:gd name="T43" fmla="*/ 30 h 669"/>
                <a:gd name="T44" fmla="*/ 164 w 661"/>
                <a:gd name="T45" fmla="*/ 33 h 669"/>
                <a:gd name="T46" fmla="*/ 198 w 661"/>
                <a:gd name="T47" fmla="*/ 34 h 669"/>
                <a:gd name="T48" fmla="*/ 230 w 661"/>
                <a:gd name="T49" fmla="*/ 36 h 669"/>
                <a:gd name="T50" fmla="*/ 263 w 661"/>
                <a:gd name="T51" fmla="*/ 34 h 669"/>
                <a:gd name="T52" fmla="*/ 295 w 661"/>
                <a:gd name="T53" fmla="*/ 33 h 669"/>
                <a:gd name="T54" fmla="*/ 328 w 661"/>
                <a:gd name="T55" fmla="*/ 30 h 669"/>
                <a:gd name="T56" fmla="*/ 358 w 661"/>
                <a:gd name="T57" fmla="*/ 28 h 669"/>
                <a:gd name="T58" fmla="*/ 388 w 661"/>
                <a:gd name="T59" fmla="*/ 22 h 669"/>
                <a:gd name="T60" fmla="*/ 413 w 661"/>
                <a:gd name="T61" fmla="*/ 15 h 669"/>
                <a:gd name="T62" fmla="*/ 438 w 661"/>
                <a:gd name="T63" fmla="*/ 8 h 669"/>
                <a:gd name="T64" fmla="*/ 459 w 661"/>
                <a:gd name="T65" fmla="*/ 0 h 6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1"/>
                <a:gd name="T100" fmla="*/ 0 h 669"/>
                <a:gd name="T101" fmla="*/ 661 w 661"/>
                <a:gd name="T102" fmla="*/ 669 h 6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1" h="669">
                  <a:moveTo>
                    <a:pt x="661" y="579"/>
                  </a:moveTo>
                  <a:lnTo>
                    <a:pt x="660" y="586"/>
                  </a:lnTo>
                  <a:lnTo>
                    <a:pt x="655" y="594"/>
                  </a:lnTo>
                  <a:lnTo>
                    <a:pt x="648" y="601"/>
                  </a:lnTo>
                  <a:lnTo>
                    <a:pt x="639" y="609"/>
                  </a:lnTo>
                  <a:lnTo>
                    <a:pt x="625" y="616"/>
                  </a:lnTo>
                  <a:lnTo>
                    <a:pt x="610" y="624"/>
                  </a:lnTo>
                  <a:lnTo>
                    <a:pt x="592" y="631"/>
                  </a:lnTo>
                  <a:lnTo>
                    <a:pt x="573" y="637"/>
                  </a:lnTo>
                  <a:lnTo>
                    <a:pt x="550" y="645"/>
                  </a:lnTo>
                  <a:lnTo>
                    <a:pt x="525" y="651"/>
                  </a:lnTo>
                  <a:lnTo>
                    <a:pt x="497" y="655"/>
                  </a:lnTo>
                  <a:lnTo>
                    <a:pt x="467" y="660"/>
                  </a:lnTo>
                  <a:lnTo>
                    <a:pt x="436" y="664"/>
                  </a:lnTo>
                  <a:lnTo>
                    <a:pt x="403" y="666"/>
                  </a:lnTo>
                  <a:lnTo>
                    <a:pt x="368" y="669"/>
                  </a:lnTo>
                  <a:lnTo>
                    <a:pt x="331" y="669"/>
                  </a:lnTo>
                  <a:lnTo>
                    <a:pt x="293" y="669"/>
                  </a:lnTo>
                  <a:lnTo>
                    <a:pt x="258" y="666"/>
                  </a:lnTo>
                  <a:lnTo>
                    <a:pt x="225" y="664"/>
                  </a:lnTo>
                  <a:lnTo>
                    <a:pt x="194" y="660"/>
                  </a:lnTo>
                  <a:lnTo>
                    <a:pt x="165" y="655"/>
                  </a:lnTo>
                  <a:lnTo>
                    <a:pt x="138" y="651"/>
                  </a:lnTo>
                  <a:lnTo>
                    <a:pt x="112" y="645"/>
                  </a:lnTo>
                  <a:lnTo>
                    <a:pt x="90" y="637"/>
                  </a:lnTo>
                  <a:lnTo>
                    <a:pt x="69" y="631"/>
                  </a:lnTo>
                  <a:lnTo>
                    <a:pt x="51" y="624"/>
                  </a:lnTo>
                  <a:lnTo>
                    <a:pt x="36" y="616"/>
                  </a:lnTo>
                  <a:lnTo>
                    <a:pt x="24" y="609"/>
                  </a:lnTo>
                  <a:lnTo>
                    <a:pt x="13" y="601"/>
                  </a:lnTo>
                  <a:lnTo>
                    <a:pt x="6" y="594"/>
                  </a:lnTo>
                  <a:lnTo>
                    <a:pt x="1" y="586"/>
                  </a:lnTo>
                  <a:lnTo>
                    <a:pt x="0" y="579"/>
                  </a:lnTo>
                  <a:lnTo>
                    <a:pt x="0" y="0"/>
                  </a:lnTo>
                  <a:lnTo>
                    <a:pt x="15" y="6"/>
                  </a:lnTo>
                  <a:lnTo>
                    <a:pt x="31" y="12"/>
                  </a:lnTo>
                  <a:lnTo>
                    <a:pt x="48" y="18"/>
                  </a:lnTo>
                  <a:lnTo>
                    <a:pt x="66" y="22"/>
                  </a:lnTo>
                  <a:lnTo>
                    <a:pt x="85" y="27"/>
                  </a:lnTo>
                  <a:lnTo>
                    <a:pt x="105" y="31"/>
                  </a:lnTo>
                  <a:lnTo>
                    <a:pt x="126" y="34"/>
                  </a:lnTo>
                  <a:lnTo>
                    <a:pt x="147" y="39"/>
                  </a:lnTo>
                  <a:lnTo>
                    <a:pt x="168" y="42"/>
                  </a:lnTo>
                  <a:lnTo>
                    <a:pt x="191" y="43"/>
                  </a:lnTo>
                  <a:lnTo>
                    <a:pt x="213" y="46"/>
                  </a:lnTo>
                  <a:lnTo>
                    <a:pt x="236" y="48"/>
                  </a:lnTo>
                  <a:lnTo>
                    <a:pt x="260" y="49"/>
                  </a:lnTo>
                  <a:lnTo>
                    <a:pt x="284" y="49"/>
                  </a:lnTo>
                  <a:lnTo>
                    <a:pt x="306" y="51"/>
                  </a:lnTo>
                  <a:lnTo>
                    <a:pt x="331" y="51"/>
                  </a:lnTo>
                  <a:lnTo>
                    <a:pt x="355" y="51"/>
                  </a:lnTo>
                  <a:lnTo>
                    <a:pt x="379" y="49"/>
                  </a:lnTo>
                  <a:lnTo>
                    <a:pt x="403" y="49"/>
                  </a:lnTo>
                  <a:lnTo>
                    <a:pt x="425" y="48"/>
                  </a:lnTo>
                  <a:lnTo>
                    <a:pt x="449" y="46"/>
                  </a:lnTo>
                  <a:lnTo>
                    <a:pt x="472" y="43"/>
                  </a:lnTo>
                  <a:lnTo>
                    <a:pt x="494" y="42"/>
                  </a:lnTo>
                  <a:lnTo>
                    <a:pt x="516" y="39"/>
                  </a:lnTo>
                  <a:lnTo>
                    <a:pt x="537" y="34"/>
                  </a:lnTo>
                  <a:lnTo>
                    <a:pt x="558" y="31"/>
                  </a:lnTo>
                  <a:lnTo>
                    <a:pt x="577" y="27"/>
                  </a:lnTo>
                  <a:lnTo>
                    <a:pt x="595" y="22"/>
                  </a:lnTo>
                  <a:lnTo>
                    <a:pt x="613" y="18"/>
                  </a:lnTo>
                  <a:lnTo>
                    <a:pt x="631" y="12"/>
                  </a:lnTo>
                  <a:lnTo>
                    <a:pt x="646" y="6"/>
                  </a:lnTo>
                  <a:lnTo>
                    <a:pt x="661" y="0"/>
                  </a:lnTo>
                  <a:lnTo>
                    <a:pt x="661" y="57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66"/>
            <p:cNvSpPr>
              <a:spLocks/>
            </p:cNvSpPr>
            <p:nvPr/>
          </p:nvSpPr>
          <p:spPr bwMode="auto">
            <a:xfrm>
              <a:off x="4177" y="2868"/>
              <a:ext cx="551" cy="558"/>
            </a:xfrm>
            <a:custGeom>
              <a:avLst/>
              <a:gdLst>
                <a:gd name="T0" fmla="*/ 458 w 661"/>
                <a:gd name="T1" fmla="*/ 408 h 669"/>
                <a:gd name="T2" fmla="*/ 450 w 661"/>
                <a:gd name="T3" fmla="*/ 418 h 669"/>
                <a:gd name="T4" fmla="*/ 434 w 661"/>
                <a:gd name="T5" fmla="*/ 429 h 669"/>
                <a:gd name="T6" fmla="*/ 411 w 661"/>
                <a:gd name="T7" fmla="*/ 439 h 669"/>
                <a:gd name="T8" fmla="*/ 382 w 661"/>
                <a:gd name="T9" fmla="*/ 449 h 669"/>
                <a:gd name="T10" fmla="*/ 345 w 661"/>
                <a:gd name="T11" fmla="*/ 455 h 669"/>
                <a:gd name="T12" fmla="*/ 303 w 661"/>
                <a:gd name="T13" fmla="*/ 462 h 669"/>
                <a:gd name="T14" fmla="*/ 256 w 661"/>
                <a:gd name="T15" fmla="*/ 465 h 669"/>
                <a:gd name="T16" fmla="*/ 203 w 661"/>
                <a:gd name="T17" fmla="*/ 465 h 669"/>
                <a:gd name="T18" fmla="*/ 157 w 661"/>
                <a:gd name="T19" fmla="*/ 462 h 669"/>
                <a:gd name="T20" fmla="*/ 115 w 661"/>
                <a:gd name="T21" fmla="*/ 455 h 669"/>
                <a:gd name="T22" fmla="*/ 78 w 661"/>
                <a:gd name="T23" fmla="*/ 449 h 669"/>
                <a:gd name="T24" fmla="*/ 48 w 661"/>
                <a:gd name="T25" fmla="*/ 439 h 669"/>
                <a:gd name="T26" fmla="*/ 25 w 661"/>
                <a:gd name="T27" fmla="*/ 429 h 669"/>
                <a:gd name="T28" fmla="*/ 9 w 661"/>
                <a:gd name="T29" fmla="*/ 418 h 669"/>
                <a:gd name="T30" fmla="*/ 1 w 661"/>
                <a:gd name="T31" fmla="*/ 408 h 669"/>
                <a:gd name="T32" fmla="*/ 0 w 661"/>
                <a:gd name="T33" fmla="*/ 0 h 669"/>
                <a:gd name="T34" fmla="*/ 22 w 661"/>
                <a:gd name="T35" fmla="*/ 8 h 669"/>
                <a:gd name="T36" fmla="*/ 46 w 661"/>
                <a:gd name="T37" fmla="*/ 15 h 669"/>
                <a:gd name="T38" fmla="*/ 73 w 661"/>
                <a:gd name="T39" fmla="*/ 22 h 669"/>
                <a:gd name="T40" fmla="*/ 103 w 661"/>
                <a:gd name="T41" fmla="*/ 28 h 669"/>
                <a:gd name="T42" fmla="*/ 133 w 661"/>
                <a:gd name="T43" fmla="*/ 30 h 669"/>
                <a:gd name="T44" fmla="*/ 164 w 661"/>
                <a:gd name="T45" fmla="*/ 33 h 669"/>
                <a:gd name="T46" fmla="*/ 198 w 661"/>
                <a:gd name="T47" fmla="*/ 34 h 669"/>
                <a:gd name="T48" fmla="*/ 230 w 661"/>
                <a:gd name="T49" fmla="*/ 36 h 669"/>
                <a:gd name="T50" fmla="*/ 263 w 661"/>
                <a:gd name="T51" fmla="*/ 34 h 669"/>
                <a:gd name="T52" fmla="*/ 295 w 661"/>
                <a:gd name="T53" fmla="*/ 33 h 669"/>
                <a:gd name="T54" fmla="*/ 328 w 661"/>
                <a:gd name="T55" fmla="*/ 30 h 669"/>
                <a:gd name="T56" fmla="*/ 358 w 661"/>
                <a:gd name="T57" fmla="*/ 28 h 669"/>
                <a:gd name="T58" fmla="*/ 388 w 661"/>
                <a:gd name="T59" fmla="*/ 22 h 669"/>
                <a:gd name="T60" fmla="*/ 413 w 661"/>
                <a:gd name="T61" fmla="*/ 15 h 669"/>
                <a:gd name="T62" fmla="*/ 438 w 661"/>
                <a:gd name="T63" fmla="*/ 8 h 669"/>
                <a:gd name="T64" fmla="*/ 459 w 661"/>
                <a:gd name="T65" fmla="*/ 0 h 6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1"/>
                <a:gd name="T100" fmla="*/ 0 h 669"/>
                <a:gd name="T101" fmla="*/ 661 w 661"/>
                <a:gd name="T102" fmla="*/ 669 h 6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1" h="669">
                  <a:moveTo>
                    <a:pt x="661" y="579"/>
                  </a:moveTo>
                  <a:lnTo>
                    <a:pt x="660" y="586"/>
                  </a:lnTo>
                  <a:lnTo>
                    <a:pt x="655" y="594"/>
                  </a:lnTo>
                  <a:lnTo>
                    <a:pt x="648" y="601"/>
                  </a:lnTo>
                  <a:lnTo>
                    <a:pt x="639" y="609"/>
                  </a:lnTo>
                  <a:lnTo>
                    <a:pt x="625" y="616"/>
                  </a:lnTo>
                  <a:lnTo>
                    <a:pt x="610" y="624"/>
                  </a:lnTo>
                  <a:lnTo>
                    <a:pt x="592" y="631"/>
                  </a:lnTo>
                  <a:lnTo>
                    <a:pt x="573" y="637"/>
                  </a:lnTo>
                  <a:lnTo>
                    <a:pt x="550" y="645"/>
                  </a:lnTo>
                  <a:lnTo>
                    <a:pt x="525" y="651"/>
                  </a:lnTo>
                  <a:lnTo>
                    <a:pt x="497" y="655"/>
                  </a:lnTo>
                  <a:lnTo>
                    <a:pt x="467" y="660"/>
                  </a:lnTo>
                  <a:lnTo>
                    <a:pt x="436" y="664"/>
                  </a:lnTo>
                  <a:lnTo>
                    <a:pt x="403" y="666"/>
                  </a:lnTo>
                  <a:lnTo>
                    <a:pt x="368" y="669"/>
                  </a:lnTo>
                  <a:lnTo>
                    <a:pt x="331" y="669"/>
                  </a:lnTo>
                  <a:lnTo>
                    <a:pt x="293" y="669"/>
                  </a:lnTo>
                  <a:lnTo>
                    <a:pt x="258" y="666"/>
                  </a:lnTo>
                  <a:lnTo>
                    <a:pt x="225" y="664"/>
                  </a:lnTo>
                  <a:lnTo>
                    <a:pt x="194" y="660"/>
                  </a:lnTo>
                  <a:lnTo>
                    <a:pt x="165" y="655"/>
                  </a:lnTo>
                  <a:lnTo>
                    <a:pt x="138" y="651"/>
                  </a:lnTo>
                  <a:lnTo>
                    <a:pt x="112" y="645"/>
                  </a:lnTo>
                  <a:lnTo>
                    <a:pt x="90" y="637"/>
                  </a:lnTo>
                  <a:lnTo>
                    <a:pt x="69" y="631"/>
                  </a:lnTo>
                  <a:lnTo>
                    <a:pt x="51" y="624"/>
                  </a:lnTo>
                  <a:lnTo>
                    <a:pt x="36" y="616"/>
                  </a:lnTo>
                  <a:lnTo>
                    <a:pt x="24" y="609"/>
                  </a:lnTo>
                  <a:lnTo>
                    <a:pt x="13" y="601"/>
                  </a:lnTo>
                  <a:lnTo>
                    <a:pt x="6" y="594"/>
                  </a:lnTo>
                  <a:lnTo>
                    <a:pt x="1" y="586"/>
                  </a:lnTo>
                  <a:lnTo>
                    <a:pt x="0" y="579"/>
                  </a:lnTo>
                  <a:lnTo>
                    <a:pt x="0" y="0"/>
                  </a:lnTo>
                  <a:lnTo>
                    <a:pt x="15" y="6"/>
                  </a:lnTo>
                  <a:lnTo>
                    <a:pt x="31" y="12"/>
                  </a:lnTo>
                  <a:lnTo>
                    <a:pt x="48" y="18"/>
                  </a:lnTo>
                  <a:lnTo>
                    <a:pt x="66" y="22"/>
                  </a:lnTo>
                  <a:lnTo>
                    <a:pt x="85" y="27"/>
                  </a:lnTo>
                  <a:lnTo>
                    <a:pt x="105" y="31"/>
                  </a:lnTo>
                  <a:lnTo>
                    <a:pt x="126" y="34"/>
                  </a:lnTo>
                  <a:lnTo>
                    <a:pt x="147" y="39"/>
                  </a:lnTo>
                  <a:lnTo>
                    <a:pt x="168" y="42"/>
                  </a:lnTo>
                  <a:lnTo>
                    <a:pt x="191" y="43"/>
                  </a:lnTo>
                  <a:lnTo>
                    <a:pt x="213" y="46"/>
                  </a:lnTo>
                  <a:lnTo>
                    <a:pt x="236" y="48"/>
                  </a:lnTo>
                  <a:lnTo>
                    <a:pt x="260" y="49"/>
                  </a:lnTo>
                  <a:lnTo>
                    <a:pt x="284" y="49"/>
                  </a:lnTo>
                  <a:lnTo>
                    <a:pt x="306" y="51"/>
                  </a:lnTo>
                  <a:lnTo>
                    <a:pt x="331" y="51"/>
                  </a:lnTo>
                  <a:lnTo>
                    <a:pt x="355" y="51"/>
                  </a:lnTo>
                  <a:lnTo>
                    <a:pt x="379" y="49"/>
                  </a:lnTo>
                  <a:lnTo>
                    <a:pt x="403" y="49"/>
                  </a:lnTo>
                  <a:lnTo>
                    <a:pt x="425" y="48"/>
                  </a:lnTo>
                  <a:lnTo>
                    <a:pt x="449" y="46"/>
                  </a:lnTo>
                  <a:lnTo>
                    <a:pt x="472" y="43"/>
                  </a:lnTo>
                  <a:lnTo>
                    <a:pt x="494" y="42"/>
                  </a:lnTo>
                  <a:lnTo>
                    <a:pt x="516" y="39"/>
                  </a:lnTo>
                  <a:lnTo>
                    <a:pt x="537" y="34"/>
                  </a:lnTo>
                  <a:lnTo>
                    <a:pt x="558" y="31"/>
                  </a:lnTo>
                  <a:lnTo>
                    <a:pt x="577" y="27"/>
                  </a:lnTo>
                  <a:lnTo>
                    <a:pt x="595" y="22"/>
                  </a:lnTo>
                  <a:lnTo>
                    <a:pt x="613" y="18"/>
                  </a:lnTo>
                  <a:lnTo>
                    <a:pt x="631" y="12"/>
                  </a:lnTo>
                  <a:lnTo>
                    <a:pt x="646" y="6"/>
                  </a:lnTo>
                  <a:lnTo>
                    <a:pt x="661" y="0"/>
                  </a:lnTo>
                  <a:lnTo>
                    <a:pt x="661" y="579"/>
                  </a:lnTo>
                  <a:close/>
                </a:path>
              </a:pathLst>
            </a:custGeom>
            <a:solidFill>
              <a:srgbClr val="47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67"/>
            <p:cNvSpPr>
              <a:spLocks/>
            </p:cNvSpPr>
            <p:nvPr/>
          </p:nvSpPr>
          <p:spPr bwMode="auto">
            <a:xfrm>
              <a:off x="4229" y="2953"/>
              <a:ext cx="102" cy="383"/>
            </a:xfrm>
            <a:custGeom>
              <a:avLst/>
              <a:gdLst>
                <a:gd name="T0" fmla="*/ 85 w 122"/>
                <a:gd name="T1" fmla="*/ 276 h 459"/>
                <a:gd name="T2" fmla="*/ 84 w 122"/>
                <a:gd name="T3" fmla="*/ 285 h 459"/>
                <a:gd name="T4" fmla="*/ 82 w 122"/>
                <a:gd name="T5" fmla="*/ 293 h 459"/>
                <a:gd name="T6" fmla="*/ 78 w 122"/>
                <a:gd name="T7" fmla="*/ 300 h 459"/>
                <a:gd name="T8" fmla="*/ 73 w 122"/>
                <a:gd name="T9" fmla="*/ 307 h 459"/>
                <a:gd name="T10" fmla="*/ 66 w 122"/>
                <a:gd name="T11" fmla="*/ 312 h 459"/>
                <a:gd name="T12" fmla="*/ 59 w 122"/>
                <a:gd name="T13" fmla="*/ 316 h 459"/>
                <a:gd name="T14" fmla="*/ 51 w 122"/>
                <a:gd name="T15" fmla="*/ 318 h 459"/>
                <a:gd name="T16" fmla="*/ 43 w 122"/>
                <a:gd name="T17" fmla="*/ 320 h 459"/>
                <a:gd name="T18" fmla="*/ 43 w 122"/>
                <a:gd name="T19" fmla="*/ 320 h 459"/>
                <a:gd name="T20" fmla="*/ 34 w 122"/>
                <a:gd name="T21" fmla="*/ 318 h 459"/>
                <a:gd name="T22" fmla="*/ 26 w 122"/>
                <a:gd name="T23" fmla="*/ 316 h 459"/>
                <a:gd name="T24" fmla="*/ 19 w 122"/>
                <a:gd name="T25" fmla="*/ 312 h 459"/>
                <a:gd name="T26" fmla="*/ 13 w 122"/>
                <a:gd name="T27" fmla="*/ 307 h 459"/>
                <a:gd name="T28" fmla="*/ 7 w 122"/>
                <a:gd name="T29" fmla="*/ 300 h 459"/>
                <a:gd name="T30" fmla="*/ 3 w 122"/>
                <a:gd name="T31" fmla="*/ 293 h 459"/>
                <a:gd name="T32" fmla="*/ 1 w 122"/>
                <a:gd name="T33" fmla="*/ 285 h 459"/>
                <a:gd name="T34" fmla="*/ 0 w 122"/>
                <a:gd name="T35" fmla="*/ 276 h 459"/>
                <a:gd name="T36" fmla="*/ 0 w 122"/>
                <a:gd name="T37" fmla="*/ 42 h 459"/>
                <a:gd name="T38" fmla="*/ 1 w 122"/>
                <a:gd name="T39" fmla="*/ 33 h 459"/>
                <a:gd name="T40" fmla="*/ 3 w 122"/>
                <a:gd name="T41" fmla="*/ 25 h 459"/>
                <a:gd name="T42" fmla="*/ 7 w 122"/>
                <a:gd name="T43" fmla="*/ 19 h 459"/>
                <a:gd name="T44" fmla="*/ 13 w 122"/>
                <a:gd name="T45" fmla="*/ 13 h 459"/>
                <a:gd name="T46" fmla="*/ 19 w 122"/>
                <a:gd name="T47" fmla="*/ 7 h 459"/>
                <a:gd name="T48" fmla="*/ 26 w 122"/>
                <a:gd name="T49" fmla="*/ 3 h 459"/>
                <a:gd name="T50" fmla="*/ 34 w 122"/>
                <a:gd name="T51" fmla="*/ 1 h 459"/>
                <a:gd name="T52" fmla="*/ 43 w 122"/>
                <a:gd name="T53" fmla="*/ 0 h 459"/>
                <a:gd name="T54" fmla="*/ 43 w 122"/>
                <a:gd name="T55" fmla="*/ 0 h 459"/>
                <a:gd name="T56" fmla="*/ 51 w 122"/>
                <a:gd name="T57" fmla="*/ 1 h 459"/>
                <a:gd name="T58" fmla="*/ 59 w 122"/>
                <a:gd name="T59" fmla="*/ 3 h 459"/>
                <a:gd name="T60" fmla="*/ 66 w 122"/>
                <a:gd name="T61" fmla="*/ 7 h 459"/>
                <a:gd name="T62" fmla="*/ 73 w 122"/>
                <a:gd name="T63" fmla="*/ 13 h 459"/>
                <a:gd name="T64" fmla="*/ 78 w 122"/>
                <a:gd name="T65" fmla="*/ 19 h 459"/>
                <a:gd name="T66" fmla="*/ 82 w 122"/>
                <a:gd name="T67" fmla="*/ 25 h 459"/>
                <a:gd name="T68" fmla="*/ 84 w 122"/>
                <a:gd name="T69" fmla="*/ 33 h 459"/>
                <a:gd name="T70" fmla="*/ 85 w 122"/>
                <a:gd name="T71" fmla="*/ 42 h 459"/>
                <a:gd name="T72" fmla="*/ 85 w 122"/>
                <a:gd name="T73" fmla="*/ 276 h 4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
                <a:gd name="T112" fmla="*/ 0 h 459"/>
                <a:gd name="T113" fmla="*/ 122 w 122"/>
                <a:gd name="T114" fmla="*/ 459 h 4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 h="459">
                  <a:moveTo>
                    <a:pt x="122" y="397"/>
                  </a:moveTo>
                  <a:lnTo>
                    <a:pt x="120" y="409"/>
                  </a:lnTo>
                  <a:lnTo>
                    <a:pt x="117" y="421"/>
                  </a:lnTo>
                  <a:lnTo>
                    <a:pt x="111" y="432"/>
                  </a:lnTo>
                  <a:lnTo>
                    <a:pt x="104" y="441"/>
                  </a:lnTo>
                  <a:lnTo>
                    <a:pt x="95" y="448"/>
                  </a:lnTo>
                  <a:lnTo>
                    <a:pt x="85" y="454"/>
                  </a:lnTo>
                  <a:lnTo>
                    <a:pt x="73" y="457"/>
                  </a:lnTo>
                  <a:lnTo>
                    <a:pt x="61" y="459"/>
                  </a:lnTo>
                  <a:lnTo>
                    <a:pt x="49" y="457"/>
                  </a:lnTo>
                  <a:lnTo>
                    <a:pt x="37" y="454"/>
                  </a:lnTo>
                  <a:lnTo>
                    <a:pt x="27" y="448"/>
                  </a:lnTo>
                  <a:lnTo>
                    <a:pt x="18" y="441"/>
                  </a:lnTo>
                  <a:lnTo>
                    <a:pt x="10" y="432"/>
                  </a:lnTo>
                  <a:lnTo>
                    <a:pt x="4" y="421"/>
                  </a:lnTo>
                  <a:lnTo>
                    <a:pt x="1" y="409"/>
                  </a:lnTo>
                  <a:lnTo>
                    <a:pt x="0" y="397"/>
                  </a:lnTo>
                  <a:lnTo>
                    <a:pt x="0" y="60"/>
                  </a:lnTo>
                  <a:lnTo>
                    <a:pt x="1" y="48"/>
                  </a:lnTo>
                  <a:lnTo>
                    <a:pt x="4" y="36"/>
                  </a:lnTo>
                  <a:lnTo>
                    <a:pt x="10" y="27"/>
                  </a:lnTo>
                  <a:lnTo>
                    <a:pt x="18" y="18"/>
                  </a:lnTo>
                  <a:lnTo>
                    <a:pt x="27" y="10"/>
                  </a:lnTo>
                  <a:lnTo>
                    <a:pt x="37" y="4"/>
                  </a:lnTo>
                  <a:lnTo>
                    <a:pt x="49" y="1"/>
                  </a:lnTo>
                  <a:lnTo>
                    <a:pt x="61" y="0"/>
                  </a:lnTo>
                  <a:lnTo>
                    <a:pt x="73" y="1"/>
                  </a:lnTo>
                  <a:lnTo>
                    <a:pt x="85" y="4"/>
                  </a:lnTo>
                  <a:lnTo>
                    <a:pt x="95" y="10"/>
                  </a:lnTo>
                  <a:lnTo>
                    <a:pt x="104" y="18"/>
                  </a:lnTo>
                  <a:lnTo>
                    <a:pt x="111" y="27"/>
                  </a:lnTo>
                  <a:lnTo>
                    <a:pt x="117" y="36"/>
                  </a:lnTo>
                  <a:lnTo>
                    <a:pt x="120" y="48"/>
                  </a:lnTo>
                  <a:lnTo>
                    <a:pt x="122" y="60"/>
                  </a:lnTo>
                  <a:lnTo>
                    <a:pt x="122" y="397"/>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68"/>
            <p:cNvSpPr>
              <a:spLocks/>
            </p:cNvSpPr>
            <p:nvPr/>
          </p:nvSpPr>
          <p:spPr bwMode="auto">
            <a:xfrm>
              <a:off x="4398" y="2978"/>
              <a:ext cx="100" cy="385"/>
            </a:xfrm>
            <a:custGeom>
              <a:avLst/>
              <a:gdLst>
                <a:gd name="T0" fmla="*/ 83 w 120"/>
                <a:gd name="T1" fmla="*/ 278 h 462"/>
                <a:gd name="T2" fmla="*/ 83 w 120"/>
                <a:gd name="T3" fmla="*/ 286 h 462"/>
                <a:gd name="T4" fmla="*/ 81 w 120"/>
                <a:gd name="T5" fmla="*/ 294 h 462"/>
                <a:gd name="T6" fmla="*/ 77 w 120"/>
                <a:gd name="T7" fmla="*/ 303 h 462"/>
                <a:gd name="T8" fmla="*/ 71 w 120"/>
                <a:gd name="T9" fmla="*/ 308 h 462"/>
                <a:gd name="T10" fmla="*/ 65 w 120"/>
                <a:gd name="T11" fmla="*/ 313 h 462"/>
                <a:gd name="T12" fmla="*/ 58 w 120"/>
                <a:gd name="T13" fmla="*/ 318 h 462"/>
                <a:gd name="T14" fmla="*/ 49 w 120"/>
                <a:gd name="T15" fmla="*/ 319 h 462"/>
                <a:gd name="T16" fmla="*/ 40 w 120"/>
                <a:gd name="T17" fmla="*/ 321 h 462"/>
                <a:gd name="T18" fmla="*/ 40 w 120"/>
                <a:gd name="T19" fmla="*/ 321 h 462"/>
                <a:gd name="T20" fmla="*/ 32 w 120"/>
                <a:gd name="T21" fmla="*/ 319 h 462"/>
                <a:gd name="T22" fmla="*/ 25 w 120"/>
                <a:gd name="T23" fmla="*/ 318 h 462"/>
                <a:gd name="T24" fmla="*/ 18 w 120"/>
                <a:gd name="T25" fmla="*/ 313 h 462"/>
                <a:gd name="T26" fmla="*/ 13 w 120"/>
                <a:gd name="T27" fmla="*/ 308 h 462"/>
                <a:gd name="T28" fmla="*/ 7 w 120"/>
                <a:gd name="T29" fmla="*/ 303 h 462"/>
                <a:gd name="T30" fmla="*/ 3 w 120"/>
                <a:gd name="T31" fmla="*/ 294 h 462"/>
                <a:gd name="T32" fmla="*/ 1 w 120"/>
                <a:gd name="T33" fmla="*/ 286 h 462"/>
                <a:gd name="T34" fmla="*/ 0 w 120"/>
                <a:gd name="T35" fmla="*/ 278 h 462"/>
                <a:gd name="T36" fmla="*/ 0 w 120"/>
                <a:gd name="T37" fmla="*/ 43 h 462"/>
                <a:gd name="T38" fmla="*/ 1 w 120"/>
                <a:gd name="T39" fmla="*/ 35 h 462"/>
                <a:gd name="T40" fmla="*/ 3 w 120"/>
                <a:gd name="T41" fmla="*/ 27 h 462"/>
                <a:gd name="T42" fmla="*/ 7 w 120"/>
                <a:gd name="T43" fmla="*/ 19 h 462"/>
                <a:gd name="T44" fmla="*/ 13 w 120"/>
                <a:gd name="T45" fmla="*/ 13 h 462"/>
                <a:gd name="T46" fmla="*/ 18 w 120"/>
                <a:gd name="T47" fmla="*/ 7 h 462"/>
                <a:gd name="T48" fmla="*/ 25 w 120"/>
                <a:gd name="T49" fmla="*/ 3 h 462"/>
                <a:gd name="T50" fmla="*/ 32 w 120"/>
                <a:gd name="T51" fmla="*/ 1 h 462"/>
                <a:gd name="T52" fmla="*/ 40 w 120"/>
                <a:gd name="T53" fmla="*/ 0 h 462"/>
                <a:gd name="T54" fmla="*/ 40 w 120"/>
                <a:gd name="T55" fmla="*/ 0 h 462"/>
                <a:gd name="T56" fmla="*/ 49 w 120"/>
                <a:gd name="T57" fmla="*/ 1 h 462"/>
                <a:gd name="T58" fmla="*/ 58 w 120"/>
                <a:gd name="T59" fmla="*/ 3 h 462"/>
                <a:gd name="T60" fmla="*/ 65 w 120"/>
                <a:gd name="T61" fmla="*/ 7 h 462"/>
                <a:gd name="T62" fmla="*/ 71 w 120"/>
                <a:gd name="T63" fmla="*/ 13 h 462"/>
                <a:gd name="T64" fmla="*/ 77 w 120"/>
                <a:gd name="T65" fmla="*/ 19 h 462"/>
                <a:gd name="T66" fmla="*/ 81 w 120"/>
                <a:gd name="T67" fmla="*/ 27 h 462"/>
                <a:gd name="T68" fmla="*/ 83 w 120"/>
                <a:gd name="T69" fmla="*/ 35 h 462"/>
                <a:gd name="T70" fmla="*/ 83 w 120"/>
                <a:gd name="T71" fmla="*/ 43 h 462"/>
                <a:gd name="T72" fmla="*/ 83 w 120"/>
                <a:gd name="T73" fmla="*/ 278 h 4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
                <a:gd name="T112" fmla="*/ 0 h 462"/>
                <a:gd name="T113" fmla="*/ 120 w 120"/>
                <a:gd name="T114" fmla="*/ 462 h 4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 h="462">
                  <a:moveTo>
                    <a:pt x="120" y="400"/>
                  </a:moveTo>
                  <a:lnTo>
                    <a:pt x="119" y="412"/>
                  </a:lnTo>
                  <a:lnTo>
                    <a:pt x="116" y="424"/>
                  </a:lnTo>
                  <a:lnTo>
                    <a:pt x="110" y="435"/>
                  </a:lnTo>
                  <a:lnTo>
                    <a:pt x="102" y="444"/>
                  </a:lnTo>
                  <a:lnTo>
                    <a:pt x="93" y="451"/>
                  </a:lnTo>
                  <a:lnTo>
                    <a:pt x="83" y="457"/>
                  </a:lnTo>
                  <a:lnTo>
                    <a:pt x="71" y="460"/>
                  </a:lnTo>
                  <a:lnTo>
                    <a:pt x="58" y="462"/>
                  </a:lnTo>
                  <a:lnTo>
                    <a:pt x="46" y="460"/>
                  </a:lnTo>
                  <a:lnTo>
                    <a:pt x="36" y="457"/>
                  </a:lnTo>
                  <a:lnTo>
                    <a:pt x="25" y="451"/>
                  </a:lnTo>
                  <a:lnTo>
                    <a:pt x="18" y="444"/>
                  </a:lnTo>
                  <a:lnTo>
                    <a:pt x="10" y="435"/>
                  </a:lnTo>
                  <a:lnTo>
                    <a:pt x="4" y="424"/>
                  </a:lnTo>
                  <a:lnTo>
                    <a:pt x="1" y="412"/>
                  </a:lnTo>
                  <a:lnTo>
                    <a:pt x="0" y="400"/>
                  </a:lnTo>
                  <a:lnTo>
                    <a:pt x="0" y="62"/>
                  </a:lnTo>
                  <a:lnTo>
                    <a:pt x="1" y="50"/>
                  </a:lnTo>
                  <a:lnTo>
                    <a:pt x="4" y="38"/>
                  </a:lnTo>
                  <a:lnTo>
                    <a:pt x="10" y="27"/>
                  </a:lnTo>
                  <a:lnTo>
                    <a:pt x="18" y="18"/>
                  </a:lnTo>
                  <a:lnTo>
                    <a:pt x="25" y="10"/>
                  </a:lnTo>
                  <a:lnTo>
                    <a:pt x="36" y="4"/>
                  </a:lnTo>
                  <a:lnTo>
                    <a:pt x="46" y="1"/>
                  </a:lnTo>
                  <a:lnTo>
                    <a:pt x="58" y="0"/>
                  </a:lnTo>
                  <a:lnTo>
                    <a:pt x="71" y="1"/>
                  </a:lnTo>
                  <a:lnTo>
                    <a:pt x="83" y="4"/>
                  </a:lnTo>
                  <a:lnTo>
                    <a:pt x="93" y="10"/>
                  </a:lnTo>
                  <a:lnTo>
                    <a:pt x="102" y="18"/>
                  </a:lnTo>
                  <a:lnTo>
                    <a:pt x="110" y="27"/>
                  </a:lnTo>
                  <a:lnTo>
                    <a:pt x="116" y="38"/>
                  </a:lnTo>
                  <a:lnTo>
                    <a:pt x="119" y="50"/>
                  </a:lnTo>
                  <a:lnTo>
                    <a:pt x="120" y="62"/>
                  </a:lnTo>
                  <a:lnTo>
                    <a:pt x="120" y="400"/>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69"/>
            <p:cNvSpPr>
              <a:spLocks/>
            </p:cNvSpPr>
            <p:nvPr/>
          </p:nvSpPr>
          <p:spPr bwMode="auto">
            <a:xfrm>
              <a:off x="4571" y="2957"/>
              <a:ext cx="102" cy="382"/>
            </a:xfrm>
            <a:custGeom>
              <a:avLst/>
              <a:gdLst>
                <a:gd name="T0" fmla="*/ 85 w 122"/>
                <a:gd name="T1" fmla="*/ 275 h 459"/>
                <a:gd name="T2" fmla="*/ 84 w 122"/>
                <a:gd name="T3" fmla="*/ 284 h 459"/>
                <a:gd name="T4" fmla="*/ 83 w 122"/>
                <a:gd name="T5" fmla="*/ 292 h 459"/>
                <a:gd name="T6" fmla="*/ 79 w 122"/>
                <a:gd name="T7" fmla="*/ 300 h 459"/>
                <a:gd name="T8" fmla="*/ 73 w 122"/>
                <a:gd name="T9" fmla="*/ 305 h 459"/>
                <a:gd name="T10" fmla="*/ 66 w 122"/>
                <a:gd name="T11" fmla="*/ 311 h 459"/>
                <a:gd name="T12" fmla="*/ 60 w 122"/>
                <a:gd name="T13" fmla="*/ 315 h 459"/>
                <a:gd name="T14" fmla="*/ 52 w 122"/>
                <a:gd name="T15" fmla="*/ 317 h 459"/>
                <a:gd name="T16" fmla="*/ 43 w 122"/>
                <a:gd name="T17" fmla="*/ 318 h 459"/>
                <a:gd name="T18" fmla="*/ 43 w 122"/>
                <a:gd name="T19" fmla="*/ 318 h 459"/>
                <a:gd name="T20" fmla="*/ 35 w 122"/>
                <a:gd name="T21" fmla="*/ 317 h 459"/>
                <a:gd name="T22" fmla="*/ 27 w 122"/>
                <a:gd name="T23" fmla="*/ 315 h 459"/>
                <a:gd name="T24" fmla="*/ 19 w 122"/>
                <a:gd name="T25" fmla="*/ 311 h 459"/>
                <a:gd name="T26" fmla="*/ 13 w 122"/>
                <a:gd name="T27" fmla="*/ 305 h 459"/>
                <a:gd name="T28" fmla="*/ 8 w 122"/>
                <a:gd name="T29" fmla="*/ 300 h 459"/>
                <a:gd name="T30" fmla="*/ 3 w 122"/>
                <a:gd name="T31" fmla="*/ 292 h 459"/>
                <a:gd name="T32" fmla="*/ 2 w 122"/>
                <a:gd name="T33" fmla="*/ 284 h 459"/>
                <a:gd name="T34" fmla="*/ 0 w 122"/>
                <a:gd name="T35" fmla="*/ 275 h 459"/>
                <a:gd name="T36" fmla="*/ 0 w 122"/>
                <a:gd name="T37" fmla="*/ 42 h 459"/>
                <a:gd name="T38" fmla="*/ 2 w 122"/>
                <a:gd name="T39" fmla="*/ 34 h 459"/>
                <a:gd name="T40" fmla="*/ 3 w 122"/>
                <a:gd name="T41" fmla="*/ 25 h 459"/>
                <a:gd name="T42" fmla="*/ 8 w 122"/>
                <a:gd name="T43" fmla="*/ 18 h 459"/>
                <a:gd name="T44" fmla="*/ 13 w 122"/>
                <a:gd name="T45" fmla="*/ 12 h 459"/>
                <a:gd name="T46" fmla="*/ 19 w 122"/>
                <a:gd name="T47" fmla="*/ 7 h 459"/>
                <a:gd name="T48" fmla="*/ 27 w 122"/>
                <a:gd name="T49" fmla="*/ 3 h 459"/>
                <a:gd name="T50" fmla="*/ 35 w 122"/>
                <a:gd name="T51" fmla="*/ 2 h 459"/>
                <a:gd name="T52" fmla="*/ 43 w 122"/>
                <a:gd name="T53" fmla="*/ 0 h 459"/>
                <a:gd name="T54" fmla="*/ 43 w 122"/>
                <a:gd name="T55" fmla="*/ 0 h 459"/>
                <a:gd name="T56" fmla="*/ 52 w 122"/>
                <a:gd name="T57" fmla="*/ 2 h 459"/>
                <a:gd name="T58" fmla="*/ 60 w 122"/>
                <a:gd name="T59" fmla="*/ 3 h 459"/>
                <a:gd name="T60" fmla="*/ 66 w 122"/>
                <a:gd name="T61" fmla="*/ 7 h 459"/>
                <a:gd name="T62" fmla="*/ 73 w 122"/>
                <a:gd name="T63" fmla="*/ 12 h 459"/>
                <a:gd name="T64" fmla="*/ 79 w 122"/>
                <a:gd name="T65" fmla="*/ 18 h 459"/>
                <a:gd name="T66" fmla="*/ 83 w 122"/>
                <a:gd name="T67" fmla="*/ 25 h 459"/>
                <a:gd name="T68" fmla="*/ 84 w 122"/>
                <a:gd name="T69" fmla="*/ 34 h 459"/>
                <a:gd name="T70" fmla="*/ 85 w 122"/>
                <a:gd name="T71" fmla="*/ 42 h 459"/>
                <a:gd name="T72" fmla="*/ 85 w 122"/>
                <a:gd name="T73" fmla="*/ 275 h 4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
                <a:gd name="T112" fmla="*/ 0 h 459"/>
                <a:gd name="T113" fmla="*/ 122 w 122"/>
                <a:gd name="T114" fmla="*/ 459 h 4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 h="459">
                  <a:moveTo>
                    <a:pt x="122" y="398"/>
                  </a:moveTo>
                  <a:lnTo>
                    <a:pt x="121" y="410"/>
                  </a:lnTo>
                  <a:lnTo>
                    <a:pt x="118" y="422"/>
                  </a:lnTo>
                  <a:lnTo>
                    <a:pt x="112" y="432"/>
                  </a:lnTo>
                  <a:lnTo>
                    <a:pt x="104" y="441"/>
                  </a:lnTo>
                  <a:lnTo>
                    <a:pt x="95" y="449"/>
                  </a:lnTo>
                  <a:lnTo>
                    <a:pt x="86" y="455"/>
                  </a:lnTo>
                  <a:lnTo>
                    <a:pt x="74" y="458"/>
                  </a:lnTo>
                  <a:lnTo>
                    <a:pt x="62" y="459"/>
                  </a:lnTo>
                  <a:lnTo>
                    <a:pt x="50" y="458"/>
                  </a:lnTo>
                  <a:lnTo>
                    <a:pt x="38" y="455"/>
                  </a:lnTo>
                  <a:lnTo>
                    <a:pt x="27" y="449"/>
                  </a:lnTo>
                  <a:lnTo>
                    <a:pt x="18" y="441"/>
                  </a:lnTo>
                  <a:lnTo>
                    <a:pt x="11" y="432"/>
                  </a:lnTo>
                  <a:lnTo>
                    <a:pt x="5" y="422"/>
                  </a:lnTo>
                  <a:lnTo>
                    <a:pt x="2" y="410"/>
                  </a:lnTo>
                  <a:lnTo>
                    <a:pt x="0" y="398"/>
                  </a:lnTo>
                  <a:lnTo>
                    <a:pt x="0" y="61"/>
                  </a:lnTo>
                  <a:lnTo>
                    <a:pt x="2" y="49"/>
                  </a:lnTo>
                  <a:lnTo>
                    <a:pt x="5" y="36"/>
                  </a:lnTo>
                  <a:lnTo>
                    <a:pt x="11" y="26"/>
                  </a:lnTo>
                  <a:lnTo>
                    <a:pt x="18" y="17"/>
                  </a:lnTo>
                  <a:lnTo>
                    <a:pt x="27" y="11"/>
                  </a:lnTo>
                  <a:lnTo>
                    <a:pt x="38" y="5"/>
                  </a:lnTo>
                  <a:lnTo>
                    <a:pt x="50" y="2"/>
                  </a:lnTo>
                  <a:lnTo>
                    <a:pt x="62" y="0"/>
                  </a:lnTo>
                  <a:lnTo>
                    <a:pt x="74" y="2"/>
                  </a:lnTo>
                  <a:lnTo>
                    <a:pt x="86" y="5"/>
                  </a:lnTo>
                  <a:lnTo>
                    <a:pt x="95" y="11"/>
                  </a:lnTo>
                  <a:lnTo>
                    <a:pt x="104" y="17"/>
                  </a:lnTo>
                  <a:lnTo>
                    <a:pt x="112" y="26"/>
                  </a:lnTo>
                  <a:lnTo>
                    <a:pt x="118" y="36"/>
                  </a:lnTo>
                  <a:lnTo>
                    <a:pt x="121" y="49"/>
                  </a:lnTo>
                  <a:lnTo>
                    <a:pt x="122" y="61"/>
                  </a:lnTo>
                  <a:lnTo>
                    <a:pt x="122" y="398"/>
                  </a:lnTo>
                  <a:close/>
                </a:path>
              </a:pathLst>
            </a:custGeom>
            <a:solidFill>
              <a:srgbClr val="2BC1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70"/>
            <p:cNvSpPr>
              <a:spLocks/>
            </p:cNvSpPr>
            <p:nvPr/>
          </p:nvSpPr>
          <p:spPr bwMode="auto">
            <a:xfrm>
              <a:off x="4179" y="2868"/>
              <a:ext cx="549" cy="558"/>
            </a:xfrm>
            <a:custGeom>
              <a:avLst/>
              <a:gdLst>
                <a:gd name="T0" fmla="*/ 443 w 658"/>
                <a:gd name="T1" fmla="*/ 388 h 669"/>
                <a:gd name="T2" fmla="*/ 439 w 658"/>
                <a:gd name="T3" fmla="*/ 399 h 669"/>
                <a:gd name="T4" fmla="*/ 428 w 658"/>
                <a:gd name="T5" fmla="*/ 409 h 669"/>
                <a:gd name="T6" fmla="*/ 408 w 658"/>
                <a:gd name="T7" fmla="*/ 420 h 669"/>
                <a:gd name="T8" fmla="*/ 382 w 658"/>
                <a:gd name="T9" fmla="*/ 429 h 669"/>
                <a:gd name="T10" fmla="*/ 349 w 658"/>
                <a:gd name="T11" fmla="*/ 438 h 669"/>
                <a:gd name="T12" fmla="*/ 310 w 658"/>
                <a:gd name="T13" fmla="*/ 445 h 669"/>
                <a:gd name="T14" fmla="*/ 264 w 658"/>
                <a:gd name="T15" fmla="*/ 449 h 669"/>
                <a:gd name="T16" fmla="*/ 214 w 658"/>
                <a:gd name="T17" fmla="*/ 450 h 669"/>
                <a:gd name="T18" fmla="*/ 175 w 658"/>
                <a:gd name="T19" fmla="*/ 450 h 669"/>
                <a:gd name="T20" fmla="*/ 141 w 658"/>
                <a:gd name="T21" fmla="*/ 447 h 669"/>
                <a:gd name="T22" fmla="*/ 108 w 658"/>
                <a:gd name="T23" fmla="*/ 443 h 669"/>
                <a:gd name="T24" fmla="*/ 79 w 658"/>
                <a:gd name="T25" fmla="*/ 437 h 669"/>
                <a:gd name="T26" fmla="*/ 54 w 658"/>
                <a:gd name="T27" fmla="*/ 430 h 669"/>
                <a:gd name="T28" fmla="*/ 32 w 658"/>
                <a:gd name="T29" fmla="*/ 425 h 669"/>
                <a:gd name="T30" fmla="*/ 15 w 658"/>
                <a:gd name="T31" fmla="*/ 416 h 669"/>
                <a:gd name="T32" fmla="*/ 0 w 658"/>
                <a:gd name="T33" fmla="*/ 409 h 669"/>
                <a:gd name="T34" fmla="*/ 8 w 658"/>
                <a:gd name="T35" fmla="*/ 418 h 669"/>
                <a:gd name="T36" fmla="*/ 23 w 658"/>
                <a:gd name="T37" fmla="*/ 429 h 669"/>
                <a:gd name="T38" fmla="*/ 44 w 658"/>
                <a:gd name="T39" fmla="*/ 438 h 669"/>
                <a:gd name="T40" fmla="*/ 69 w 658"/>
                <a:gd name="T41" fmla="*/ 446 h 669"/>
                <a:gd name="T42" fmla="*/ 103 w 658"/>
                <a:gd name="T43" fmla="*/ 454 h 669"/>
                <a:gd name="T44" fmla="*/ 140 w 658"/>
                <a:gd name="T45" fmla="*/ 460 h 669"/>
                <a:gd name="T46" fmla="*/ 182 w 658"/>
                <a:gd name="T47" fmla="*/ 464 h 669"/>
                <a:gd name="T48" fmla="*/ 229 w 658"/>
                <a:gd name="T49" fmla="*/ 465 h 669"/>
                <a:gd name="T50" fmla="*/ 279 w 658"/>
                <a:gd name="T51" fmla="*/ 463 h 669"/>
                <a:gd name="T52" fmla="*/ 323 w 658"/>
                <a:gd name="T53" fmla="*/ 459 h 669"/>
                <a:gd name="T54" fmla="*/ 364 w 658"/>
                <a:gd name="T55" fmla="*/ 453 h 669"/>
                <a:gd name="T56" fmla="*/ 397 w 658"/>
                <a:gd name="T57" fmla="*/ 443 h 669"/>
                <a:gd name="T58" fmla="*/ 422 w 658"/>
                <a:gd name="T59" fmla="*/ 434 h 669"/>
                <a:gd name="T60" fmla="*/ 443 w 658"/>
                <a:gd name="T61" fmla="*/ 424 h 669"/>
                <a:gd name="T62" fmla="*/ 454 w 658"/>
                <a:gd name="T63" fmla="*/ 413 h 669"/>
                <a:gd name="T64" fmla="*/ 458 w 658"/>
                <a:gd name="T65" fmla="*/ 403 h 669"/>
                <a:gd name="T66" fmla="*/ 456 w 658"/>
                <a:gd name="T67" fmla="*/ 1 h 669"/>
                <a:gd name="T68" fmla="*/ 447 w 658"/>
                <a:gd name="T69" fmla="*/ 4 h 6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8"/>
                <a:gd name="T106" fmla="*/ 0 h 669"/>
                <a:gd name="T107" fmla="*/ 658 w 658"/>
                <a:gd name="T108" fmla="*/ 669 h 6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8" h="669">
                  <a:moveTo>
                    <a:pt x="637" y="7"/>
                  </a:moveTo>
                  <a:lnTo>
                    <a:pt x="637" y="558"/>
                  </a:lnTo>
                  <a:lnTo>
                    <a:pt x="636" y="565"/>
                  </a:lnTo>
                  <a:lnTo>
                    <a:pt x="631" y="573"/>
                  </a:lnTo>
                  <a:lnTo>
                    <a:pt x="624" y="580"/>
                  </a:lnTo>
                  <a:lnTo>
                    <a:pt x="615" y="588"/>
                  </a:lnTo>
                  <a:lnTo>
                    <a:pt x="601" y="595"/>
                  </a:lnTo>
                  <a:lnTo>
                    <a:pt x="586" y="603"/>
                  </a:lnTo>
                  <a:lnTo>
                    <a:pt x="568" y="610"/>
                  </a:lnTo>
                  <a:lnTo>
                    <a:pt x="549" y="616"/>
                  </a:lnTo>
                  <a:lnTo>
                    <a:pt x="526" y="624"/>
                  </a:lnTo>
                  <a:lnTo>
                    <a:pt x="501" y="630"/>
                  </a:lnTo>
                  <a:lnTo>
                    <a:pt x="473" y="634"/>
                  </a:lnTo>
                  <a:lnTo>
                    <a:pt x="445" y="639"/>
                  </a:lnTo>
                  <a:lnTo>
                    <a:pt x="413" y="643"/>
                  </a:lnTo>
                  <a:lnTo>
                    <a:pt x="380" y="645"/>
                  </a:lnTo>
                  <a:lnTo>
                    <a:pt x="346" y="648"/>
                  </a:lnTo>
                  <a:lnTo>
                    <a:pt x="308" y="648"/>
                  </a:lnTo>
                  <a:lnTo>
                    <a:pt x="279" y="648"/>
                  </a:lnTo>
                  <a:lnTo>
                    <a:pt x="252" y="646"/>
                  </a:lnTo>
                  <a:lnTo>
                    <a:pt x="227" y="645"/>
                  </a:lnTo>
                  <a:lnTo>
                    <a:pt x="203" y="643"/>
                  </a:lnTo>
                  <a:lnTo>
                    <a:pt x="179" y="640"/>
                  </a:lnTo>
                  <a:lnTo>
                    <a:pt x="156" y="637"/>
                  </a:lnTo>
                  <a:lnTo>
                    <a:pt x="135" y="633"/>
                  </a:lnTo>
                  <a:lnTo>
                    <a:pt x="114" y="628"/>
                  </a:lnTo>
                  <a:lnTo>
                    <a:pt x="96" y="625"/>
                  </a:lnTo>
                  <a:lnTo>
                    <a:pt x="78" y="619"/>
                  </a:lnTo>
                  <a:lnTo>
                    <a:pt x="61" y="615"/>
                  </a:lnTo>
                  <a:lnTo>
                    <a:pt x="46" y="610"/>
                  </a:lnTo>
                  <a:lnTo>
                    <a:pt x="33" y="604"/>
                  </a:lnTo>
                  <a:lnTo>
                    <a:pt x="21" y="598"/>
                  </a:lnTo>
                  <a:lnTo>
                    <a:pt x="9" y="594"/>
                  </a:lnTo>
                  <a:lnTo>
                    <a:pt x="0" y="588"/>
                  </a:lnTo>
                  <a:lnTo>
                    <a:pt x="4" y="595"/>
                  </a:lnTo>
                  <a:lnTo>
                    <a:pt x="12" y="601"/>
                  </a:lnTo>
                  <a:lnTo>
                    <a:pt x="21" y="609"/>
                  </a:lnTo>
                  <a:lnTo>
                    <a:pt x="33" y="616"/>
                  </a:lnTo>
                  <a:lnTo>
                    <a:pt x="46" y="622"/>
                  </a:lnTo>
                  <a:lnTo>
                    <a:pt x="63" y="630"/>
                  </a:lnTo>
                  <a:lnTo>
                    <a:pt x="81" y="636"/>
                  </a:lnTo>
                  <a:lnTo>
                    <a:pt x="100" y="642"/>
                  </a:lnTo>
                  <a:lnTo>
                    <a:pt x="123" y="648"/>
                  </a:lnTo>
                  <a:lnTo>
                    <a:pt x="147" y="652"/>
                  </a:lnTo>
                  <a:lnTo>
                    <a:pt x="173" y="657"/>
                  </a:lnTo>
                  <a:lnTo>
                    <a:pt x="201" y="661"/>
                  </a:lnTo>
                  <a:lnTo>
                    <a:pt x="230" y="664"/>
                  </a:lnTo>
                  <a:lnTo>
                    <a:pt x="261" y="667"/>
                  </a:lnTo>
                  <a:lnTo>
                    <a:pt x="293" y="669"/>
                  </a:lnTo>
                  <a:lnTo>
                    <a:pt x="328" y="669"/>
                  </a:lnTo>
                  <a:lnTo>
                    <a:pt x="365" y="669"/>
                  </a:lnTo>
                  <a:lnTo>
                    <a:pt x="400" y="666"/>
                  </a:lnTo>
                  <a:lnTo>
                    <a:pt x="433" y="664"/>
                  </a:lnTo>
                  <a:lnTo>
                    <a:pt x="464" y="660"/>
                  </a:lnTo>
                  <a:lnTo>
                    <a:pt x="494" y="655"/>
                  </a:lnTo>
                  <a:lnTo>
                    <a:pt x="522" y="651"/>
                  </a:lnTo>
                  <a:lnTo>
                    <a:pt x="547" y="645"/>
                  </a:lnTo>
                  <a:lnTo>
                    <a:pt x="570" y="637"/>
                  </a:lnTo>
                  <a:lnTo>
                    <a:pt x="589" y="631"/>
                  </a:lnTo>
                  <a:lnTo>
                    <a:pt x="607" y="624"/>
                  </a:lnTo>
                  <a:lnTo>
                    <a:pt x="622" y="616"/>
                  </a:lnTo>
                  <a:lnTo>
                    <a:pt x="636" y="609"/>
                  </a:lnTo>
                  <a:lnTo>
                    <a:pt x="645" y="601"/>
                  </a:lnTo>
                  <a:lnTo>
                    <a:pt x="652" y="594"/>
                  </a:lnTo>
                  <a:lnTo>
                    <a:pt x="657" y="586"/>
                  </a:lnTo>
                  <a:lnTo>
                    <a:pt x="658" y="579"/>
                  </a:lnTo>
                  <a:lnTo>
                    <a:pt x="658" y="0"/>
                  </a:lnTo>
                  <a:lnTo>
                    <a:pt x="654" y="1"/>
                  </a:lnTo>
                  <a:lnTo>
                    <a:pt x="648" y="3"/>
                  </a:lnTo>
                  <a:lnTo>
                    <a:pt x="643" y="6"/>
                  </a:lnTo>
                  <a:lnTo>
                    <a:pt x="63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71"/>
            <p:cNvSpPr>
              <a:spLocks/>
            </p:cNvSpPr>
            <p:nvPr/>
          </p:nvSpPr>
          <p:spPr bwMode="auto">
            <a:xfrm>
              <a:off x="4389" y="2976"/>
              <a:ext cx="57" cy="383"/>
            </a:xfrm>
            <a:custGeom>
              <a:avLst/>
              <a:gdLst>
                <a:gd name="T0" fmla="*/ 18 w 68"/>
                <a:gd name="T1" fmla="*/ 273 h 460"/>
                <a:gd name="T2" fmla="*/ 18 w 68"/>
                <a:gd name="T3" fmla="*/ 45 h 460"/>
                <a:gd name="T4" fmla="*/ 20 w 68"/>
                <a:gd name="T5" fmla="*/ 28 h 460"/>
                <a:gd name="T6" fmla="*/ 27 w 68"/>
                <a:gd name="T7" fmla="*/ 14 h 460"/>
                <a:gd name="T8" fmla="*/ 36 w 68"/>
                <a:gd name="T9" fmla="*/ 5 h 460"/>
                <a:gd name="T10" fmla="*/ 48 w 68"/>
                <a:gd name="T11" fmla="*/ 1 h 460"/>
                <a:gd name="T12" fmla="*/ 46 w 68"/>
                <a:gd name="T13" fmla="*/ 1 h 460"/>
                <a:gd name="T14" fmla="*/ 45 w 68"/>
                <a:gd name="T15" fmla="*/ 0 h 460"/>
                <a:gd name="T16" fmla="*/ 44 w 68"/>
                <a:gd name="T17" fmla="*/ 0 h 460"/>
                <a:gd name="T18" fmla="*/ 42 w 68"/>
                <a:gd name="T19" fmla="*/ 0 h 460"/>
                <a:gd name="T20" fmla="*/ 34 w 68"/>
                <a:gd name="T21" fmla="*/ 1 h 460"/>
                <a:gd name="T22" fmla="*/ 27 w 68"/>
                <a:gd name="T23" fmla="*/ 2 h 460"/>
                <a:gd name="T24" fmla="*/ 19 w 68"/>
                <a:gd name="T25" fmla="*/ 7 h 460"/>
                <a:gd name="T26" fmla="*/ 13 w 68"/>
                <a:gd name="T27" fmla="*/ 12 h 460"/>
                <a:gd name="T28" fmla="*/ 8 w 68"/>
                <a:gd name="T29" fmla="*/ 20 h 460"/>
                <a:gd name="T30" fmla="*/ 3 w 68"/>
                <a:gd name="T31" fmla="*/ 27 h 460"/>
                <a:gd name="T32" fmla="*/ 2 w 68"/>
                <a:gd name="T33" fmla="*/ 35 h 460"/>
                <a:gd name="T34" fmla="*/ 0 w 68"/>
                <a:gd name="T35" fmla="*/ 45 h 460"/>
                <a:gd name="T36" fmla="*/ 0 w 68"/>
                <a:gd name="T37" fmla="*/ 273 h 460"/>
                <a:gd name="T38" fmla="*/ 2 w 68"/>
                <a:gd name="T39" fmla="*/ 283 h 460"/>
                <a:gd name="T40" fmla="*/ 3 w 68"/>
                <a:gd name="T41" fmla="*/ 291 h 460"/>
                <a:gd name="T42" fmla="*/ 8 w 68"/>
                <a:gd name="T43" fmla="*/ 298 h 460"/>
                <a:gd name="T44" fmla="*/ 13 w 68"/>
                <a:gd name="T45" fmla="*/ 306 h 460"/>
                <a:gd name="T46" fmla="*/ 19 w 68"/>
                <a:gd name="T47" fmla="*/ 311 h 460"/>
                <a:gd name="T48" fmla="*/ 27 w 68"/>
                <a:gd name="T49" fmla="*/ 315 h 460"/>
                <a:gd name="T50" fmla="*/ 34 w 68"/>
                <a:gd name="T51" fmla="*/ 318 h 460"/>
                <a:gd name="T52" fmla="*/ 42 w 68"/>
                <a:gd name="T53" fmla="*/ 319 h 460"/>
                <a:gd name="T54" fmla="*/ 44 w 68"/>
                <a:gd name="T55" fmla="*/ 319 h 460"/>
                <a:gd name="T56" fmla="*/ 45 w 68"/>
                <a:gd name="T57" fmla="*/ 319 h 460"/>
                <a:gd name="T58" fmla="*/ 46 w 68"/>
                <a:gd name="T59" fmla="*/ 319 h 460"/>
                <a:gd name="T60" fmla="*/ 48 w 68"/>
                <a:gd name="T61" fmla="*/ 319 h 460"/>
                <a:gd name="T62" fmla="*/ 36 w 68"/>
                <a:gd name="T63" fmla="*/ 314 h 460"/>
                <a:gd name="T64" fmla="*/ 27 w 68"/>
                <a:gd name="T65" fmla="*/ 304 h 460"/>
                <a:gd name="T66" fmla="*/ 20 w 68"/>
                <a:gd name="T67" fmla="*/ 290 h 460"/>
                <a:gd name="T68" fmla="*/ 18 w 68"/>
                <a:gd name="T69" fmla="*/ 273 h 4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8"/>
                <a:gd name="T106" fmla="*/ 0 h 460"/>
                <a:gd name="T107" fmla="*/ 68 w 68"/>
                <a:gd name="T108" fmla="*/ 460 h 4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8" h="460">
                  <a:moveTo>
                    <a:pt x="26" y="394"/>
                  </a:moveTo>
                  <a:lnTo>
                    <a:pt x="26" y="65"/>
                  </a:lnTo>
                  <a:lnTo>
                    <a:pt x="29" y="41"/>
                  </a:lnTo>
                  <a:lnTo>
                    <a:pt x="38" y="21"/>
                  </a:lnTo>
                  <a:lnTo>
                    <a:pt x="51" y="7"/>
                  </a:lnTo>
                  <a:lnTo>
                    <a:pt x="68" y="1"/>
                  </a:lnTo>
                  <a:lnTo>
                    <a:pt x="66" y="1"/>
                  </a:lnTo>
                  <a:lnTo>
                    <a:pt x="65" y="0"/>
                  </a:lnTo>
                  <a:lnTo>
                    <a:pt x="62" y="0"/>
                  </a:lnTo>
                  <a:lnTo>
                    <a:pt x="60" y="0"/>
                  </a:lnTo>
                  <a:lnTo>
                    <a:pt x="48" y="1"/>
                  </a:lnTo>
                  <a:lnTo>
                    <a:pt x="38" y="4"/>
                  </a:lnTo>
                  <a:lnTo>
                    <a:pt x="27" y="10"/>
                  </a:lnTo>
                  <a:lnTo>
                    <a:pt x="18" y="18"/>
                  </a:lnTo>
                  <a:lnTo>
                    <a:pt x="11" y="29"/>
                  </a:lnTo>
                  <a:lnTo>
                    <a:pt x="5" y="39"/>
                  </a:lnTo>
                  <a:lnTo>
                    <a:pt x="2" y="51"/>
                  </a:lnTo>
                  <a:lnTo>
                    <a:pt x="0" y="65"/>
                  </a:lnTo>
                  <a:lnTo>
                    <a:pt x="0" y="394"/>
                  </a:lnTo>
                  <a:lnTo>
                    <a:pt x="2" y="408"/>
                  </a:lnTo>
                  <a:lnTo>
                    <a:pt x="5" y="420"/>
                  </a:lnTo>
                  <a:lnTo>
                    <a:pt x="11" y="430"/>
                  </a:lnTo>
                  <a:lnTo>
                    <a:pt x="18" y="441"/>
                  </a:lnTo>
                  <a:lnTo>
                    <a:pt x="27" y="448"/>
                  </a:lnTo>
                  <a:lnTo>
                    <a:pt x="38" y="454"/>
                  </a:lnTo>
                  <a:lnTo>
                    <a:pt x="48" y="459"/>
                  </a:lnTo>
                  <a:lnTo>
                    <a:pt x="60" y="460"/>
                  </a:lnTo>
                  <a:lnTo>
                    <a:pt x="62" y="460"/>
                  </a:lnTo>
                  <a:lnTo>
                    <a:pt x="65" y="460"/>
                  </a:lnTo>
                  <a:lnTo>
                    <a:pt x="66" y="460"/>
                  </a:lnTo>
                  <a:lnTo>
                    <a:pt x="68" y="460"/>
                  </a:lnTo>
                  <a:lnTo>
                    <a:pt x="51" y="453"/>
                  </a:lnTo>
                  <a:lnTo>
                    <a:pt x="38" y="438"/>
                  </a:lnTo>
                  <a:lnTo>
                    <a:pt x="29" y="418"/>
                  </a:lnTo>
                  <a:lnTo>
                    <a:pt x="26"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72"/>
            <p:cNvSpPr>
              <a:spLocks/>
            </p:cNvSpPr>
            <p:nvPr/>
          </p:nvSpPr>
          <p:spPr bwMode="auto">
            <a:xfrm>
              <a:off x="4451" y="2982"/>
              <a:ext cx="57" cy="384"/>
            </a:xfrm>
            <a:custGeom>
              <a:avLst/>
              <a:gdLst>
                <a:gd name="T0" fmla="*/ 30 w 69"/>
                <a:gd name="T1" fmla="*/ 47 h 461"/>
                <a:gd name="T2" fmla="*/ 30 w 69"/>
                <a:gd name="T3" fmla="*/ 275 h 461"/>
                <a:gd name="T4" fmla="*/ 28 w 69"/>
                <a:gd name="T5" fmla="*/ 292 h 461"/>
                <a:gd name="T6" fmla="*/ 21 w 69"/>
                <a:gd name="T7" fmla="*/ 306 h 461"/>
                <a:gd name="T8" fmla="*/ 12 w 69"/>
                <a:gd name="T9" fmla="*/ 314 h 461"/>
                <a:gd name="T10" fmla="*/ 0 w 69"/>
                <a:gd name="T11" fmla="*/ 320 h 461"/>
                <a:gd name="T12" fmla="*/ 2 w 69"/>
                <a:gd name="T13" fmla="*/ 320 h 461"/>
                <a:gd name="T14" fmla="*/ 3 w 69"/>
                <a:gd name="T15" fmla="*/ 320 h 461"/>
                <a:gd name="T16" fmla="*/ 4 w 69"/>
                <a:gd name="T17" fmla="*/ 320 h 461"/>
                <a:gd name="T18" fmla="*/ 6 w 69"/>
                <a:gd name="T19" fmla="*/ 320 h 461"/>
                <a:gd name="T20" fmla="*/ 14 w 69"/>
                <a:gd name="T21" fmla="*/ 318 h 461"/>
                <a:gd name="T22" fmla="*/ 21 w 69"/>
                <a:gd name="T23" fmla="*/ 317 h 461"/>
                <a:gd name="T24" fmla="*/ 29 w 69"/>
                <a:gd name="T25" fmla="*/ 312 h 461"/>
                <a:gd name="T26" fmla="*/ 35 w 69"/>
                <a:gd name="T27" fmla="*/ 306 h 461"/>
                <a:gd name="T28" fmla="*/ 40 w 69"/>
                <a:gd name="T29" fmla="*/ 300 h 461"/>
                <a:gd name="T30" fmla="*/ 45 w 69"/>
                <a:gd name="T31" fmla="*/ 293 h 461"/>
                <a:gd name="T32" fmla="*/ 46 w 69"/>
                <a:gd name="T33" fmla="*/ 285 h 461"/>
                <a:gd name="T34" fmla="*/ 47 w 69"/>
                <a:gd name="T35" fmla="*/ 275 h 461"/>
                <a:gd name="T36" fmla="*/ 47 w 69"/>
                <a:gd name="T37" fmla="*/ 47 h 461"/>
                <a:gd name="T38" fmla="*/ 46 w 69"/>
                <a:gd name="T39" fmla="*/ 37 h 461"/>
                <a:gd name="T40" fmla="*/ 45 w 69"/>
                <a:gd name="T41" fmla="*/ 28 h 461"/>
                <a:gd name="T42" fmla="*/ 40 w 69"/>
                <a:gd name="T43" fmla="*/ 20 h 461"/>
                <a:gd name="T44" fmla="*/ 35 w 69"/>
                <a:gd name="T45" fmla="*/ 14 h 461"/>
                <a:gd name="T46" fmla="*/ 29 w 69"/>
                <a:gd name="T47" fmla="*/ 7 h 461"/>
                <a:gd name="T48" fmla="*/ 21 w 69"/>
                <a:gd name="T49" fmla="*/ 3 h 461"/>
                <a:gd name="T50" fmla="*/ 14 w 69"/>
                <a:gd name="T51" fmla="*/ 2 h 461"/>
                <a:gd name="T52" fmla="*/ 6 w 69"/>
                <a:gd name="T53" fmla="*/ 0 h 461"/>
                <a:gd name="T54" fmla="*/ 4 w 69"/>
                <a:gd name="T55" fmla="*/ 0 h 461"/>
                <a:gd name="T56" fmla="*/ 3 w 69"/>
                <a:gd name="T57" fmla="*/ 0 h 461"/>
                <a:gd name="T58" fmla="*/ 2 w 69"/>
                <a:gd name="T59" fmla="*/ 0 h 461"/>
                <a:gd name="T60" fmla="*/ 0 w 69"/>
                <a:gd name="T61" fmla="*/ 0 h 461"/>
                <a:gd name="T62" fmla="*/ 12 w 69"/>
                <a:gd name="T63" fmla="*/ 6 h 461"/>
                <a:gd name="T64" fmla="*/ 21 w 69"/>
                <a:gd name="T65" fmla="*/ 15 h 461"/>
                <a:gd name="T66" fmla="*/ 28 w 69"/>
                <a:gd name="T67" fmla="*/ 30 h 461"/>
                <a:gd name="T68" fmla="*/ 30 w 69"/>
                <a:gd name="T69" fmla="*/ 47 h 4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61"/>
                <a:gd name="T107" fmla="*/ 69 w 69"/>
                <a:gd name="T108" fmla="*/ 461 h 4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61">
                  <a:moveTo>
                    <a:pt x="44" y="67"/>
                  </a:moveTo>
                  <a:lnTo>
                    <a:pt x="44" y="396"/>
                  </a:lnTo>
                  <a:lnTo>
                    <a:pt x="41" y="420"/>
                  </a:lnTo>
                  <a:lnTo>
                    <a:pt x="32" y="440"/>
                  </a:lnTo>
                  <a:lnTo>
                    <a:pt x="18" y="453"/>
                  </a:lnTo>
                  <a:lnTo>
                    <a:pt x="0" y="461"/>
                  </a:lnTo>
                  <a:lnTo>
                    <a:pt x="2" y="461"/>
                  </a:lnTo>
                  <a:lnTo>
                    <a:pt x="5" y="461"/>
                  </a:lnTo>
                  <a:lnTo>
                    <a:pt x="6" y="461"/>
                  </a:lnTo>
                  <a:lnTo>
                    <a:pt x="8" y="461"/>
                  </a:lnTo>
                  <a:lnTo>
                    <a:pt x="20" y="459"/>
                  </a:lnTo>
                  <a:lnTo>
                    <a:pt x="32" y="456"/>
                  </a:lnTo>
                  <a:lnTo>
                    <a:pt x="42" y="450"/>
                  </a:lnTo>
                  <a:lnTo>
                    <a:pt x="51" y="441"/>
                  </a:lnTo>
                  <a:lnTo>
                    <a:pt x="59" y="432"/>
                  </a:lnTo>
                  <a:lnTo>
                    <a:pt x="65" y="422"/>
                  </a:lnTo>
                  <a:lnTo>
                    <a:pt x="68" y="410"/>
                  </a:lnTo>
                  <a:lnTo>
                    <a:pt x="69" y="396"/>
                  </a:lnTo>
                  <a:lnTo>
                    <a:pt x="69" y="67"/>
                  </a:lnTo>
                  <a:lnTo>
                    <a:pt x="68" y="53"/>
                  </a:lnTo>
                  <a:lnTo>
                    <a:pt x="65" y="41"/>
                  </a:lnTo>
                  <a:lnTo>
                    <a:pt x="59" y="29"/>
                  </a:lnTo>
                  <a:lnTo>
                    <a:pt x="51" y="20"/>
                  </a:lnTo>
                  <a:lnTo>
                    <a:pt x="42" y="11"/>
                  </a:lnTo>
                  <a:lnTo>
                    <a:pt x="32" y="5"/>
                  </a:lnTo>
                  <a:lnTo>
                    <a:pt x="20" y="2"/>
                  </a:lnTo>
                  <a:lnTo>
                    <a:pt x="8" y="0"/>
                  </a:lnTo>
                  <a:lnTo>
                    <a:pt x="6" y="0"/>
                  </a:lnTo>
                  <a:lnTo>
                    <a:pt x="5" y="0"/>
                  </a:lnTo>
                  <a:lnTo>
                    <a:pt x="2" y="0"/>
                  </a:lnTo>
                  <a:lnTo>
                    <a:pt x="0" y="0"/>
                  </a:lnTo>
                  <a:lnTo>
                    <a:pt x="18" y="8"/>
                  </a:lnTo>
                  <a:lnTo>
                    <a:pt x="32" y="22"/>
                  </a:lnTo>
                  <a:lnTo>
                    <a:pt x="41" y="43"/>
                  </a:lnTo>
                  <a:lnTo>
                    <a:pt x="44"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73"/>
            <p:cNvSpPr>
              <a:spLocks/>
            </p:cNvSpPr>
            <p:nvPr/>
          </p:nvSpPr>
          <p:spPr bwMode="auto">
            <a:xfrm>
              <a:off x="4563" y="2952"/>
              <a:ext cx="59" cy="384"/>
            </a:xfrm>
            <a:custGeom>
              <a:avLst/>
              <a:gdLst>
                <a:gd name="T0" fmla="*/ 17 w 71"/>
                <a:gd name="T1" fmla="*/ 273 h 461"/>
                <a:gd name="T2" fmla="*/ 17 w 71"/>
                <a:gd name="T3" fmla="*/ 45 h 461"/>
                <a:gd name="T4" fmla="*/ 18 w 71"/>
                <a:gd name="T5" fmla="*/ 37 h 461"/>
                <a:gd name="T6" fmla="*/ 19 w 71"/>
                <a:gd name="T7" fmla="*/ 29 h 461"/>
                <a:gd name="T8" fmla="*/ 22 w 71"/>
                <a:gd name="T9" fmla="*/ 22 h 461"/>
                <a:gd name="T10" fmla="*/ 27 w 71"/>
                <a:gd name="T11" fmla="*/ 16 h 461"/>
                <a:gd name="T12" fmla="*/ 31 w 71"/>
                <a:gd name="T13" fmla="*/ 10 h 461"/>
                <a:gd name="T14" fmla="*/ 37 w 71"/>
                <a:gd name="T15" fmla="*/ 6 h 461"/>
                <a:gd name="T16" fmla="*/ 43 w 71"/>
                <a:gd name="T17" fmla="*/ 3 h 461"/>
                <a:gd name="T18" fmla="*/ 49 w 71"/>
                <a:gd name="T19" fmla="*/ 2 h 461"/>
                <a:gd name="T20" fmla="*/ 47 w 71"/>
                <a:gd name="T21" fmla="*/ 2 h 461"/>
                <a:gd name="T22" fmla="*/ 46 w 71"/>
                <a:gd name="T23" fmla="*/ 0 h 461"/>
                <a:gd name="T24" fmla="*/ 45 w 71"/>
                <a:gd name="T25" fmla="*/ 0 h 461"/>
                <a:gd name="T26" fmla="*/ 43 w 71"/>
                <a:gd name="T27" fmla="*/ 0 h 461"/>
                <a:gd name="T28" fmla="*/ 35 w 71"/>
                <a:gd name="T29" fmla="*/ 2 h 461"/>
                <a:gd name="T30" fmla="*/ 26 w 71"/>
                <a:gd name="T31" fmla="*/ 3 h 461"/>
                <a:gd name="T32" fmla="*/ 18 w 71"/>
                <a:gd name="T33" fmla="*/ 8 h 461"/>
                <a:gd name="T34" fmla="*/ 12 w 71"/>
                <a:gd name="T35" fmla="*/ 14 h 461"/>
                <a:gd name="T36" fmla="*/ 7 w 71"/>
                <a:gd name="T37" fmla="*/ 20 h 461"/>
                <a:gd name="T38" fmla="*/ 2 w 71"/>
                <a:gd name="T39" fmla="*/ 28 h 461"/>
                <a:gd name="T40" fmla="*/ 1 w 71"/>
                <a:gd name="T41" fmla="*/ 37 h 461"/>
                <a:gd name="T42" fmla="*/ 0 w 71"/>
                <a:gd name="T43" fmla="*/ 45 h 461"/>
                <a:gd name="T44" fmla="*/ 0 w 71"/>
                <a:gd name="T45" fmla="*/ 273 h 461"/>
                <a:gd name="T46" fmla="*/ 1 w 71"/>
                <a:gd name="T47" fmla="*/ 283 h 461"/>
                <a:gd name="T48" fmla="*/ 2 w 71"/>
                <a:gd name="T49" fmla="*/ 292 h 461"/>
                <a:gd name="T50" fmla="*/ 7 w 71"/>
                <a:gd name="T51" fmla="*/ 299 h 461"/>
                <a:gd name="T52" fmla="*/ 12 w 71"/>
                <a:gd name="T53" fmla="*/ 306 h 461"/>
                <a:gd name="T54" fmla="*/ 18 w 71"/>
                <a:gd name="T55" fmla="*/ 312 h 461"/>
                <a:gd name="T56" fmla="*/ 26 w 71"/>
                <a:gd name="T57" fmla="*/ 316 h 461"/>
                <a:gd name="T58" fmla="*/ 35 w 71"/>
                <a:gd name="T59" fmla="*/ 318 h 461"/>
                <a:gd name="T60" fmla="*/ 43 w 71"/>
                <a:gd name="T61" fmla="*/ 320 h 461"/>
                <a:gd name="T62" fmla="*/ 45 w 71"/>
                <a:gd name="T63" fmla="*/ 320 h 461"/>
                <a:gd name="T64" fmla="*/ 46 w 71"/>
                <a:gd name="T65" fmla="*/ 320 h 461"/>
                <a:gd name="T66" fmla="*/ 47 w 71"/>
                <a:gd name="T67" fmla="*/ 320 h 461"/>
                <a:gd name="T68" fmla="*/ 49 w 71"/>
                <a:gd name="T69" fmla="*/ 320 h 461"/>
                <a:gd name="T70" fmla="*/ 43 w 71"/>
                <a:gd name="T71" fmla="*/ 318 h 461"/>
                <a:gd name="T72" fmla="*/ 37 w 71"/>
                <a:gd name="T73" fmla="*/ 314 h 461"/>
                <a:gd name="T74" fmla="*/ 31 w 71"/>
                <a:gd name="T75" fmla="*/ 310 h 461"/>
                <a:gd name="T76" fmla="*/ 27 w 71"/>
                <a:gd name="T77" fmla="*/ 304 h 461"/>
                <a:gd name="T78" fmla="*/ 22 w 71"/>
                <a:gd name="T79" fmla="*/ 297 h 461"/>
                <a:gd name="T80" fmla="*/ 19 w 71"/>
                <a:gd name="T81" fmla="*/ 291 h 461"/>
                <a:gd name="T82" fmla="*/ 18 w 71"/>
                <a:gd name="T83" fmla="*/ 282 h 461"/>
                <a:gd name="T84" fmla="*/ 17 w 71"/>
                <a:gd name="T85" fmla="*/ 273 h 4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461"/>
                <a:gd name="T131" fmla="*/ 71 w 71"/>
                <a:gd name="T132" fmla="*/ 461 h 4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461">
                  <a:moveTo>
                    <a:pt x="25" y="394"/>
                  </a:moveTo>
                  <a:lnTo>
                    <a:pt x="25" y="65"/>
                  </a:lnTo>
                  <a:lnTo>
                    <a:pt x="27" y="53"/>
                  </a:lnTo>
                  <a:lnTo>
                    <a:pt x="28" y="42"/>
                  </a:lnTo>
                  <a:lnTo>
                    <a:pt x="33" y="32"/>
                  </a:lnTo>
                  <a:lnTo>
                    <a:pt x="39" y="23"/>
                  </a:lnTo>
                  <a:lnTo>
                    <a:pt x="45" y="15"/>
                  </a:lnTo>
                  <a:lnTo>
                    <a:pt x="53" y="9"/>
                  </a:lnTo>
                  <a:lnTo>
                    <a:pt x="62" y="5"/>
                  </a:lnTo>
                  <a:lnTo>
                    <a:pt x="71" y="2"/>
                  </a:lnTo>
                  <a:lnTo>
                    <a:pt x="69" y="2"/>
                  </a:lnTo>
                  <a:lnTo>
                    <a:pt x="66" y="0"/>
                  </a:lnTo>
                  <a:lnTo>
                    <a:pt x="65" y="0"/>
                  </a:lnTo>
                  <a:lnTo>
                    <a:pt x="62" y="0"/>
                  </a:lnTo>
                  <a:lnTo>
                    <a:pt x="50" y="2"/>
                  </a:lnTo>
                  <a:lnTo>
                    <a:pt x="37" y="5"/>
                  </a:lnTo>
                  <a:lnTo>
                    <a:pt x="27" y="12"/>
                  </a:lnTo>
                  <a:lnTo>
                    <a:pt x="18" y="20"/>
                  </a:lnTo>
                  <a:lnTo>
                    <a:pt x="10" y="29"/>
                  </a:lnTo>
                  <a:lnTo>
                    <a:pt x="4" y="41"/>
                  </a:lnTo>
                  <a:lnTo>
                    <a:pt x="1" y="53"/>
                  </a:lnTo>
                  <a:lnTo>
                    <a:pt x="0" y="65"/>
                  </a:lnTo>
                  <a:lnTo>
                    <a:pt x="0" y="394"/>
                  </a:lnTo>
                  <a:lnTo>
                    <a:pt x="1" y="408"/>
                  </a:lnTo>
                  <a:lnTo>
                    <a:pt x="4" y="420"/>
                  </a:lnTo>
                  <a:lnTo>
                    <a:pt x="10" y="431"/>
                  </a:lnTo>
                  <a:lnTo>
                    <a:pt x="18" y="441"/>
                  </a:lnTo>
                  <a:lnTo>
                    <a:pt x="27" y="449"/>
                  </a:lnTo>
                  <a:lnTo>
                    <a:pt x="37" y="455"/>
                  </a:lnTo>
                  <a:lnTo>
                    <a:pt x="50" y="459"/>
                  </a:lnTo>
                  <a:lnTo>
                    <a:pt x="62" y="461"/>
                  </a:lnTo>
                  <a:lnTo>
                    <a:pt x="65" y="461"/>
                  </a:lnTo>
                  <a:lnTo>
                    <a:pt x="66" y="461"/>
                  </a:lnTo>
                  <a:lnTo>
                    <a:pt x="69" y="461"/>
                  </a:lnTo>
                  <a:lnTo>
                    <a:pt x="71" y="461"/>
                  </a:lnTo>
                  <a:lnTo>
                    <a:pt x="62" y="458"/>
                  </a:lnTo>
                  <a:lnTo>
                    <a:pt x="53" y="453"/>
                  </a:lnTo>
                  <a:lnTo>
                    <a:pt x="45" y="447"/>
                  </a:lnTo>
                  <a:lnTo>
                    <a:pt x="39" y="438"/>
                  </a:lnTo>
                  <a:lnTo>
                    <a:pt x="33" y="429"/>
                  </a:lnTo>
                  <a:lnTo>
                    <a:pt x="28" y="419"/>
                  </a:lnTo>
                  <a:lnTo>
                    <a:pt x="27" y="407"/>
                  </a:lnTo>
                  <a:lnTo>
                    <a:pt x="25"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74"/>
            <p:cNvSpPr>
              <a:spLocks/>
            </p:cNvSpPr>
            <p:nvPr/>
          </p:nvSpPr>
          <p:spPr bwMode="auto">
            <a:xfrm>
              <a:off x="4625" y="2959"/>
              <a:ext cx="58" cy="383"/>
            </a:xfrm>
            <a:custGeom>
              <a:avLst/>
              <a:gdLst>
                <a:gd name="T0" fmla="*/ 31 w 69"/>
                <a:gd name="T1" fmla="*/ 44 h 459"/>
                <a:gd name="T2" fmla="*/ 31 w 69"/>
                <a:gd name="T3" fmla="*/ 274 h 459"/>
                <a:gd name="T4" fmla="*/ 29 w 69"/>
                <a:gd name="T5" fmla="*/ 290 h 459"/>
                <a:gd name="T6" fmla="*/ 23 w 69"/>
                <a:gd name="T7" fmla="*/ 305 h 459"/>
                <a:gd name="T8" fmla="*/ 13 w 69"/>
                <a:gd name="T9" fmla="*/ 315 h 459"/>
                <a:gd name="T10" fmla="*/ 0 w 69"/>
                <a:gd name="T11" fmla="*/ 320 h 459"/>
                <a:gd name="T12" fmla="*/ 2 w 69"/>
                <a:gd name="T13" fmla="*/ 320 h 459"/>
                <a:gd name="T14" fmla="*/ 3 w 69"/>
                <a:gd name="T15" fmla="*/ 320 h 459"/>
                <a:gd name="T16" fmla="*/ 4 w 69"/>
                <a:gd name="T17" fmla="*/ 320 h 459"/>
                <a:gd name="T18" fmla="*/ 6 w 69"/>
                <a:gd name="T19" fmla="*/ 320 h 459"/>
                <a:gd name="T20" fmla="*/ 14 w 69"/>
                <a:gd name="T21" fmla="*/ 319 h 459"/>
                <a:gd name="T22" fmla="*/ 23 w 69"/>
                <a:gd name="T23" fmla="*/ 317 h 459"/>
                <a:gd name="T24" fmla="*/ 29 w 69"/>
                <a:gd name="T25" fmla="*/ 313 h 459"/>
                <a:gd name="T26" fmla="*/ 36 w 69"/>
                <a:gd name="T27" fmla="*/ 306 h 459"/>
                <a:gd name="T28" fmla="*/ 42 w 69"/>
                <a:gd name="T29" fmla="*/ 300 h 459"/>
                <a:gd name="T30" fmla="*/ 46 w 69"/>
                <a:gd name="T31" fmla="*/ 292 h 459"/>
                <a:gd name="T32" fmla="*/ 48 w 69"/>
                <a:gd name="T33" fmla="*/ 284 h 459"/>
                <a:gd name="T34" fmla="*/ 49 w 69"/>
                <a:gd name="T35" fmla="*/ 274 h 459"/>
                <a:gd name="T36" fmla="*/ 49 w 69"/>
                <a:gd name="T37" fmla="*/ 44 h 459"/>
                <a:gd name="T38" fmla="*/ 48 w 69"/>
                <a:gd name="T39" fmla="*/ 35 h 459"/>
                <a:gd name="T40" fmla="*/ 46 w 69"/>
                <a:gd name="T41" fmla="*/ 27 h 459"/>
                <a:gd name="T42" fmla="*/ 42 w 69"/>
                <a:gd name="T43" fmla="*/ 19 h 459"/>
                <a:gd name="T44" fmla="*/ 36 w 69"/>
                <a:gd name="T45" fmla="*/ 13 h 459"/>
                <a:gd name="T46" fmla="*/ 29 w 69"/>
                <a:gd name="T47" fmla="*/ 8 h 459"/>
                <a:gd name="T48" fmla="*/ 23 w 69"/>
                <a:gd name="T49" fmla="*/ 3 h 459"/>
                <a:gd name="T50" fmla="*/ 14 w 69"/>
                <a:gd name="T51" fmla="*/ 2 h 459"/>
                <a:gd name="T52" fmla="*/ 6 w 69"/>
                <a:gd name="T53" fmla="*/ 0 h 459"/>
                <a:gd name="T54" fmla="*/ 4 w 69"/>
                <a:gd name="T55" fmla="*/ 0 h 459"/>
                <a:gd name="T56" fmla="*/ 3 w 69"/>
                <a:gd name="T57" fmla="*/ 0 h 459"/>
                <a:gd name="T58" fmla="*/ 2 w 69"/>
                <a:gd name="T59" fmla="*/ 0 h 459"/>
                <a:gd name="T60" fmla="*/ 0 w 69"/>
                <a:gd name="T61" fmla="*/ 0 h 459"/>
                <a:gd name="T62" fmla="*/ 13 w 69"/>
                <a:gd name="T63" fmla="*/ 6 h 459"/>
                <a:gd name="T64" fmla="*/ 23 w 69"/>
                <a:gd name="T65" fmla="*/ 15 h 459"/>
                <a:gd name="T66" fmla="*/ 29 w 69"/>
                <a:gd name="T67" fmla="*/ 28 h 459"/>
                <a:gd name="T68" fmla="*/ 31 w 69"/>
                <a:gd name="T69" fmla="*/ 44 h 4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59"/>
                <a:gd name="T107" fmla="*/ 69 w 69"/>
                <a:gd name="T108" fmla="*/ 459 h 45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59">
                  <a:moveTo>
                    <a:pt x="44" y="64"/>
                  </a:moveTo>
                  <a:lnTo>
                    <a:pt x="44" y="393"/>
                  </a:lnTo>
                  <a:lnTo>
                    <a:pt x="41" y="417"/>
                  </a:lnTo>
                  <a:lnTo>
                    <a:pt x="32" y="437"/>
                  </a:lnTo>
                  <a:lnTo>
                    <a:pt x="18" y="452"/>
                  </a:lnTo>
                  <a:lnTo>
                    <a:pt x="0" y="459"/>
                  </a:lnTo>
                  <a:lnTo>
                    <a:pt x="2" y="459"/>
                  </a:lnTo>
                  <a:lnTo>
                    <a:pt x="5" y="459"/>
                  </a:lnTo>
                  <a:lnTo>
                    <a:pt x="6" y="459"/>
                  </a:lnTo>
                  <a:lnTo>
                    <a:pt x="8" y="459"/>
                  </a:lnTo>
                  <a:lnTo>
                    <a:pt x="20" y="458"/>
                  </a:lnTo>
                  <a:lnTo>
                    <a:pt x="32" y="455"/>
                  </a:lnTo>
                  <a:lnTo>
                    <a:pt x="42" y="449"/>
                  </a:lnTo>
                  <a:lnTo>
                    <a:pt x="51" y="440"/>
                  </a:lnTo>
                  <a:lnTo>
                    <a:pt x="59" y="431"/>
                  </a:lnTo>
                  <a:lnTo>
                    <a:pt x="65" y="419"/>
                  </a:lnTo>
                  <a:lnTo>
                    <a:pt x="68" y="407"/>
                  </a:lnTo>
                  <a:lnTo>
                    <a:pt x="69" y="393"/>
                  </a:lnTo>
                  <a:lnTo>
                    <a:pt x="69" y="64"/>
                  </a:lnTo>
                  <a:lnTo>
                    <a:pt x="68" y="50"/>
                  </a:lnTo>
                  <a:lnTo>
                    <a:pt x="65" y="38"/>
                  </a:lnTo>
                  <a:lnTo>
                    <a:pt x="59" y="27"/>
                  </a:lnTo>
                  <a:lnTo>
                    <a:pt x="51" y="18"/>
                  </a:lnTo>
                  <a:lnTo>
                    <a:pt x="42" y="11"/>
                  </a:lnTo>
                  <a:lnTo>
                    <a:pt x="32" y="5"/>
                  </a:lnTo>
                  <a:lnTo>
                    <a:pt x="20" y="2"/>
                  </a:lnTo>
                  <a:lnTo>
                    <a:pt x="8" y="0"/>
                  </a:lnTo>
                  <a:lnTo>
                    <a:pt x="6" y="0"/>
                  </a:lnTo>
                  <a:lnTo>
                    <a:pt x="5" y="0"/>
                  </a:lnTo>
                  <a:lnTo>
                    <a:pt x="2" y="0"/>
                  </a:lnTo>
                  <a:lnTo>
                    <a:pt x="0" y="0"/>
                  </a:lnTo>
                  <a:lnTo>
                    <a:pt x="18" y="8"/>
                  </a:lnTo>
                  <a:lnTo>
                    <a:pt x="32" y="21"/>
                  </a:lnTo>
                  <a:lnTo>
                    <a:pt x="41" y="41"/>
                  </a:lnTo>
                  <a:lnTo>
                    <a:pt x="44"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75"/>
            <p:cNvSpPr>
              <a:spLocks/>
            </p:cNvSpPr>
            <p:nvPr/>
          </p:nvSpPr>
          <p:spPr bwMode="auto">
            <a:xfrm>
              <a:off x="4220" y="2952"/>
              <a:ext cx="58" cy="384"/>
            </a:xfrm>
            <a:custGeom>
              <a:avLst/>
              <a:gdLst>
                <a:gd name="T0" fmla="*/ 18 w 69"/>
                <a:gd name="T1" fmla="*/ 273 h 461"/>
                <a:gd name="T2" fmla="*/ 18 w 69"/>
                <a:gd name="T3" fmla="*/ 45 h 461"/>
                <a:gd name="T4" fmla="*/ 20 w 69"/>
                <a:gd name="T5" fmla="*/ 29 h 461"/>
                <a:gd name="T6" fmla="*/ 27 w 69"/>
                <a:gd name="T7" fmla="*/ 16 h 461"/>
                <a:gd name="T8" fmla="*/ 36 w 69"/>
                <a:gd name="T9" fmla="*/ 6 h 461"/>
                <a:gd name="T10" fmla="*/ 49 w 69"/>
                <a:gd name="T11" fmla="*/ 2 h 461"/>
                <a:gd name="T12" fmla="*/ 48 w 69"/>
                <a:gd name="T13" fmla="*/ 2 h 461"/>
                <a:gd name="T14" fmla="*/ 46 w 69"/>
                <a:gd name="T15" fmla="*/ 0 h 461"/>
                <a:gd name="T16" fmla="*/ 45 w 69"/>
                <a:gd name="T17" fmla="*/ 0 h 461"/>
                <a:gd name="T18" fmla="*/ 44 w 69"/>
                <a:gd name="T19" fmla="*/ 0 h 461"/>
                <a:gd name="T20" fmla="*/ 35 w 69"/>
                <a:gd name="T21" fmla="*/ 2 h 461"/>
                <a:gd name="T22" fmla="*/ 27 w 69"/>
                <a:gd name="T23" fmla="*/ 3 h 461"/>
                <a:gd name="T24" fmla="*/ 19 w 69"/>
                <a:gd name="T25" fmla="*/ 8 h 461"/>
                <a:gd name="T26" fmla="*/ 13 w 69"/>
                <a:gd name="T27" fmla="*/ 14 h 461"/>
                <a:gd name="T28" fmla="*/ 8 w 69"/>
                <a:gd name="T29" fmla="*/ 20 h 461"/>
                <a:gd name="T30" fmla="*/ 3 w 69"/>
                <a:gd name="T31" fmla="*/ 28 h 461"/>
                <a:gd name="T32" fmla="*/ 2 w 69"/>
                <a:gd name="T33" fmla="*/ 37 h 461"/>
                <a:gd name="T34" fmla="*/ 0 w 69"/>
                <a:gd name="T35" fmla="*/ 45 h 461"/>
                <a:gd name="T36" fmla="*/ 0 w 69"/>
                <a:gd name="T37" fmla="*/ 273 h 461"/>
                <a:gd name="T38" fmla="*/ 2 w 69"/>
                <a:gd name="T39" fmla="*/ 283 h 461"/>
                <a:gd name="T40" fmla="*/ 3 w 69"/>
                <a:gd name="T41" fmla="*/ 292 h 461"/>
                <a:gd name="T42" fmla="*/ 8 w 69"/>
                <a:gd name="T43" fmla="*/ 299 h 461"/>
                <a:gd name="T44" fmla="*/ 13 w 69"/>
                <a:gd name="T45" fmla="*/ 306 h 461"/>
                <a:gd name="T46" fmla="*/ 19 w 69"/>
                <a:gd name="T47" fmla="*/ 312 h 461"/>
                <a:gd name="T48" fmla="*/ 27 w 69"/>
                <a:gd name="T49" fmla="*/ 316 h 461"/>
                <a:gd name="T50" fmla="*/ 35 w 69"/>
                <a:gd name="T51" fmla="*/ 318 h 461"/>
                <a:gd name="T52" fmla="*/ 44 w 69"/>
                <a:gd name="T53" fmla="*/ 320 h 461"/>
                <a:gd name="T54" fmla="*/ 45 w 69"/>
                <a:gd name="T55" fmla="*/ 320 h 461"/>
                <a:gd name="T56" fmla="*/ 46 w 69"/>
                <a:gd name="T57" fmla="*/ 320 h 461"/>
                <a:gd name="T58" fmla="*/ 48 w 69"/>
                <a:gd name="T59" fmla="*/ 320 h 461"/>
                <a:gd name="T60" fmla="*/ 49 w 69"/>
                <a:gd name="T61" fmla="*/ 320 h 461"/>
                <a:gd name="T62" fmla="*/ 36 w 69"/>
                <a:gd name="T63" fmla="*/ 314 h 461"/>
                <a:gd name="T64" fmla="*/ 27 w 69"/>
                <a:gd name="T65" fmla="*/ 304 h 461"/>
                <a:gd name="T66" fmla="*/ 20 w 69"/>
                <a:gd name="T67" fmla="*/ 291 h 461"/>
                <a:gd name="T68" fmla="*/ 18 w 69"/>
                <a:gd name="T69" fmla="*/ 273 h 4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461"/>
                <a:gd name="T107" fmla="*/ 69 w 69"/>
                <a:gd name="T108" fmla="*/ 461 h 4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461">
                  <a:moveTo>
                    <a:pt x="26" y="394"/>
                  </a:moveTo>
                  <a:lnTo>
                    <a:pt x="26" y="65"/>
                  </a:lnTo>
                  <a:lnTo>
                    <a:pt x="29" y="42"/>
                  </a:lnTo>
                  <a:lnTo>
                    <a:pt x="38" y="23"/>
                  </a:lnTo>
                  <a:lnTo>
                    <a:pt x="51" y="9"/>
                  </a:lnTo>
                  <a:lnTo>
                    <a:pt x="69" y="2"/>
                  </a:lnTo>
                  <a:lnTo>
                    <a:pt x="68" y="2"/>
                  </a:lnTo>
                  <a:lnTo>
                    <a:pt x="66" y="0"/>
                  </a:lnTo>
                  <a:lnTo>
                    <a:pt x="63" y="0"/>
                  </a:lnTo>
                  <a:lnTo>
                    <a:pt x="62" y="0"/>
                  </a:lnTo>
                  <a:lnTo>
                    <a:pt x="50" y="2"/>
                  </a:lnTo>
                  <a:lnTo>
                    <a:pt x="38" y="5"/>
                  </a:lnTo>
                  <a:lnTo>
                    <a:pt x="27" y="12"/>
                  </a:lnTo>
                  <a:lnTo>
                    <a:pt x="18" y="20"/>
                  </a:lnTo>
                  <a:lnTo>
                    <a:pt x="11" y="29"/>
                  </a:lnTo>
                  <a:lnTo>
                    <a:pt x="5" y="41"/>
                  </a:lnTo>
                  <a:lnTo>
                    <a:pt x="2" y="53"/>
                  </a:lnTo>
                  <a:lnTo>
                    <a:pt x="0" y="65"/>
                  </a:lnTo>
                  <a:lnTo>
                    <a:pt x="0" y="394"/>
                  </a:lnTo>
                  <a:lnTo>
                    <a:pt x="2" y="408"/>
                  </a:lnTo>
                  <a:lnTo>
                    <a:pt x="5" y="420"/>
                  </a:lnTo>
                  <a:lnTo>
                    <a:pt x="11" y="431"/>
                  </a:lnTo>
                  <a:lnTo>
                    <a:pt x="18" y="441"/>
                  </a:lnTo>
                  <a:lnTo>
                    <a:pt x="27" y="449"/>
                  </a:lnTo>
                  <a:lnTo>
                    <a:pt x="38" y="455"/>
                  </a:lnTo>
                  <a:lnTo>
                    <a:pt x="50" y="459"/>
                  </a:lnTo>
                  <a:lnTo>
                    <a:pt x="62" y="461"/>
                  </a:lnTo>
                  <a:lnTo>
                    <a:pt x="63" y="461"/>
                  </a:lnTo>
                  <a:lnTo>
                    <a:pt x="66" y="461"/>
                  </a:lnTo>
                  <a:lnTo>
                    <a:pt x="68" y="461"/>
                  </a:lnTo>
                  <a:lnTo>
                    <a:pt x="69" y="461"/>
                  </a:lnTo>
                  <a:lnTo>
                    <a:pt x="51" y="453"/>
                  </a:lnTo>
                  <a:lnTo>
                    <a:pt x="38" y="438"/>
                  </a:lnTo>
                  <a:lnTo>
                    <a:pt x="29" y="419"/>
                  </a:lnTo>
                  <a:lnTo>
                    <a:pt x="26"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76"/>
            <p:cNvSpPr>
              <a:spLocks/>
            </p:cNvSpPr>
            <p:nvPr/>
          </p:nvSpPr>
          <p:spPr bwMode="auto">
            <a:xfrm>
              <a:off x="4282" y="2959"/>
              <a:ext cx="59" cy="383"/>
            </a:xfrm>
            <a:custGeom>
              <a:avLst/>
              <a:gdLst>
                <a:gd name="T0" fmla="*/ 31 w 71"/>
                <a:gd name="T1" fmla="*/ 44 h 459"/>
                <a:gd name="T2" fmla="*/ 31 w 71"/>
                <a:gd name="T3" fmla="*/ 274 h 459"/>
                <a:gd name="T4" fmla="*/ 31 w 71"/>
                <a:gd name="T5" fmla="*/ 282 h 459"/>
                <a:gd name="T6" fmla="*/ 29 w 71"/>
                <a:gd name="T7" fmla="*/ 290 h 459"/>
                <a:gd name="T8" fmla="*/ 27 w 71"/>
                <a:gd name="T9" fmla="*/ 298 h 459"/>
                <a:gd name="T10" fmla="*/ 22 w 71"/>
                <a:gd name="T11" fmla="*/ 305 h 459"/>
                <a:gd name="T12" fmla="*/ 17 w 71"/>
                <a:gd name="T13" fmla="*/ 310 h 459"/>
                <a:gd name="T14" fmla="*/ 12 w 71"/>
                <a:gd name="T15" fmla="*/ 315 h 459"/>
                <a:gd name="T16" fmla="*/ 6 w 71"/>
                <a:gd name="T17" fmla="*/ 317 h 459"/>
                <a:gd name="T18" fmla="*/ 0 w 71"/>
                <a:gd name="T19" fmla="*/ 320 h 459"/>
                <a:gd name="T20" fmla="*/ 2 w 71"/>
                <a:gd name="T21" fmla="*/ 320 h 459"/>
                <a:gd name="T22" fmla="*/ 2 w 71"/>
                <a:gd name="T23" fmla="*/ 320 h 459"/>
                <a:gd name="T24" fmla="*/ 5 w 71"/>
                <a:gd name="T25" fmla="*/ 320 h 459"/>
                <a:gd name="T26" fmla="*/ 6 w 71"/>
                <a:gd name="T27" fmla="*/ 320 h 459"/>
                <a:gd name="T28" fmla="*/ 14 w 71"/>
                <a:gd name="T29" fmla="*/ 319 h 459"/>
                <a:gd name="T30" fmla="*/ 22 w 71"/>
                <a:gd name="T31" fmla="*/ 317 h 459"/>
                <a:gd name="T32" fmla="*/ 31 w 71"/>
                <a:gd name="T33" fmla="*/ 313 h 459"/>
                <a:gd name="T34" fmla="*/ 37 w 71"/>
                <a:gd name="T35" fmla="*/ 306 h 459"/>
                <a:gd name="T36" fmla="*/ 42 w 71"/>
                <a:gd name="T37" fmla="*/ 300 h 459"/>
                <a:gd name="T38" fmla="*/ 46 w 71"/>
                <a:gd name="T39" fmla="*/ 292 h 459"/>
                <a:gd name="T40" fmla="*/ 47 w 71"/>
                <a:gd name="T41" fmla="*/ 284 h 459"/>
                <a:gd name="T42" fmla="*/ 49 w 71"/>
                <a:gd name="T43" fmla="*/ 274 h 459"/>
                <a:gd name="T44" fmla="*/ 49 w 71"/>
                <a:gd name="T45" fmla="*/ 44 h 459"/>
                <a:gd name="T46" fmla="*/ 47 w 71"/>
                <a:gd name="T47" fmla="*/ 35 h 459"/>
                <a:gd name="T48" fmla="*/ 46 w 71"/>
                <a:gd name="T49" fmla="*/ 27 h 459"/>
                <a:gd name="T50" fmla="*/ 42 w 71"/>
                <a:gd name="T51" fmla="*/ 19 h 459"/>
                <a:gd name="T52" fmla="*/ 37 w 71"/>
                <a:gd name="T53" fmla="*/ 13 h 459"/>
                <a:gd name="T54" fmla="*/ 31 w 71"/>
                <a:gd name="T55" fmla="*/ 8 h 459"/>
                <a:gd name="T56" fmla="*/ 22 w 71"/>
                <a:gd name="T57" fmla="*/ 3 h 459"/>
                <a:gd name="T58" fmla="*/ 14 w 71"/>
                <a:gd name="T59" fmla="*/ 2 h 459"/>
                <a:gd name="T60" fmla="*/ 6 w 71"/>
                <a:gd name="T61" fmla="*/ 0 h 459"/>
                <a:gd name="T62" fmla="*/ 5 w 71"/>
                <a:gd name="T63" fmla="*/ 0 h 459"/>
                <a:gd name="T64" fmla="*/ 2 w 71"/>
                <a:gd name="T65" fmla="*/ 0 h 459"/>
                <a:gd name="T66" fmla="*/ 2 w 71"/>
                <a:gd name="T67" fmla="*/ 0 h 459"/>
                <a:gd name="T68" fmla="*/ 0 w 71"/>
                <a:gd name="T69" fmla="*/ 0 h 459"/>
                <a:gd name="T70" fmla="*/ 6 w 71"/>
                <a:gd name="T71" fmla="*/ 3 h 459"/>
                <a:gd name="T72" fmla="*/ 12 w 71"/>
                <a:gd name="T73" fmla="*/ 6 h 459"/>
                <a:gd name="T74" fmla="*/ 17 w 71"/>
                <a:gd name="T75" fmla="*/ 10 h 459"/>
                <a:gd name="T76" fmla="*/ 22 w 71"/>
                <a:gd name="T77" fmla="*/ 15 h 459"/>
                <a:gd name="T78" fmla="*/ 27 w 71"/>
                <a:gd name="T79" fmla="*/ 21 h 459"/>
                <a:gd name="T80" fmla="*/ 29 w 71"/>
                <a:gd name="T81" fmla="*/ 28 h 459"/>
                <a:gd name="T82" fmla="*/ 31 w 71"/>
                <a:gd name="T83" fmla="*/ 36 h 459"/>
                <a:gd name="T84" fmla="*/ 31 w 71"/>
                <a:gd name="T85" fmla="*/ 44 h 4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459"/>
                <a:gd name="T131" fmla="*/ 71 w 71"/>
                <a:gd name="T132" fmla="*/ 459 h 4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459">
                  <a:moveTo>
                    <a:pt x="45" y="64"/>
                  </a:moveTo>
                  <a:lnTo>
                    <a:pt x="45" y="393"/>
                  </a:lnTo>
                  <a:lnTo>
                    <a:pt x="44" y="405"/>
                  </a:lnTo>
                  <a:lnTo>
                    <a:pt x="42" y="417"/>
                  </a:lnTo>
                  <a:lnTo>
                    <a:pt x="38" y="428"/>
                  </a:lnTo>
                  <a:lnTo>
                    <a:pt x="32" y="437"/>
                  </a:lnTo>
                  <a:lnTo>
                    <a:pt x="25" y="446"/>
                  </a:lnTo>
                  <a:lnTo>
                    <a:pt x="18" y="452"/>
                  </a:lnTo>
                  <a:lnTo>
                    <a:pt x="9" y="456"/>
                  </a:lnTo>
                  <a:lnTo>
                    <a:pt x="0" y="459"/>
                  </a:lnTo>
                  <a:lnTo>
                    <a:pt x="3" y="459"/>
                  </a:lnTo>
                  <a:lnTo>
                    <a:pt x="4" y="459"/>
                  </a:lnTo>
                  <a:lnTo>
                    <a:pt x="7" y="459"/>
                  </a:lnTo>
                  <a:lnTo>
                    <a:pt x="9" y="459"/>
                  </a:lnTo>
                  <a:lnTo>
                    <a:pt x="21" y="458"/>
                  </a:lnTo>
                  <a:lnTo>
                    <a:pt x="33" y="455"/>
                  </a:lnTo>
                  <a:lnTo>
                    <a:pt x="44" y="449"/>
                  </a:lnTo>
                  <a:lnTo>
                    <a:pt x="53" y="440"/>
                  </a:lnTo>
                  <a:lnTo>
                    <a:pt x="60" y="431"/>
                  </a:lnTo>
                  <a:lnTo>
                    <a:pt x="66" y="419"/>
                  </a:lnTo>
                  <a:lnTo>
                    <a:pt x="69" y="407"/>
                  </a:lnTo>
                  <a:lnTo>
                    <a:pt x="71" y="393"/>
                  </a:lnTo>
                  <a:lnTo>
                    <a:pt x="71" y="64"/>
                  </a:lnTo>
                  <a:lnTo>
                    <a:pt x="69" y="50"/>
                  </a:lnTo>
                  <a:lnTo>
                    <a:pt x="66" y="38"/>
                  </a:lnTo>
                  <a:lnTo>
                    <a:pt x="60" y="27"/>
                  </a:lnTo>
                  <a:lnTo>
                    <a:pt x="53" y="18"/>
                  </a:lnTo>
                  <a:lnTo>
                    <a:pt x="44" y="11"/>
                  </a:lnTo>
                  <a:lnTo>
                    <a:pt x="33" y="5"/>
                  </a:lnTo>
                  <a:lnTo>
                    <a:pt x="21" y="2"/>
                  </a:lnTo>
                  <a:lnTo>
                    <a:pt x="9" y="0"/>
                  </a:lnTo>
                  <a:lnTo>
                    <a:pt x="7" y="0"/>
                  </a:lnTo>
                  <a:lnTo>
                    <a:pt x="4" y="0"/>
                  </a:lnTo>
                  <a:lnTo>
                    <a:pt x="3" y="0"/>
                  </a:lnTo>
                  <a:lnTo>
                    <a:pt x="0" y="0"/>
                  </a:lnTo>
                  <a:lnTo>
                    <a:pt x="9" y="3"/>
                  </a:lnTo>
                  <a:lnTo>
                    <a:pt x="18" y="8"/>
                  </a:lnTo>
                  <a:lnTo>
                    <a:pt x="25" y="14"/>
                  </a:lnTo>
                  <a:lnTo>
                    <a:pt x="32" y="21"/>
                  </a:lnTo>
                  <a:lnTo>
                    <a:pt x="38" y="30"/>
                  </a:lnTo>
                  <a:lnTo>
                    <a:pt x="42" y="41"/>
                  </a:lnTo>
                  <a:lnTo>
                    <a:pt x="44" y="52"/>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Line 77"/>
            <p:cNvSpPr>
              <a:spLocks noChangeShapeType="1"/>
            </p:cNvSpPr>
            <p:nvPr/>
          </p:nvSpPr>
          <p:spPr bwMode="auto">
            <a:xfrm rot="3975909">
              <a:off x="4387" y="2747"/>
              <a:ext cx="41"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0" name="Line 78"/>
            <p:cNvSpPr>
              <a:spLocks noChangeShapeType="1"/>
            </p:cNvSpPr>
            <p:nvPr/>
          </p:nvSpPr>
          <p:spPr bwMode="auto">
            <a:xfrm>
              <a:off x="4556" y="2710"/>
              <a:ext cx="47" cy="10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1" name="Freeform 79"/>
            <p:cNvSpPr>
              <a:spLocks/>
            </p:cNvSpPr>
            <p:nvPr/>
          </p:nvSpPr>
          <p:spPr bwMode="auto">
            <a:xfrm>
              <a:off x="4155" y="2780"/>
              <a:ext cx="596" cy="97"/>
            </a:xfrm>
            <a:custGeom>
              <a:avLst/>
              <a:gdLst>
                <a:gd name="T0" fmla="*/ 218 w 715"/>
                <a:gd name="T1" fmla="*/ 81 h 116"/>
                <a:gd name="T2" fmla="*/ 165 w 715"/>
                <a:gd name="T3" fmla="*/ 77 h 116"/>
                <a:gd name="T4" fmla="*/ 119 w 715"/>
                <a:gd name="T5" fmla="*/ 72 h 116"/>
                <a:gd name="T6" fmla="*/ 81 w 715"/>
                <a:gd name="T7" fmla="*/ 64 h 116"/>
                <a:gd name="T8" fmla="*/ 49 w 715"/>
                <a:gd name="T9" fmla="*/ 54 h 116"/>
                <a:gd name="T10" fmla="*/ 25 w 715"/>
                <a:gd name="T11" fmla="*/ 44 h 116"/>
                <a:gd name="T12" fmla="*/ 10 w 715"/>
                <a:gd name="T13" fmla="*/ 35 h 116"/>
                <a:gd name="T14" fmla="*/ 1 w 715"/>
                <a:gd name="T15" fmla="*/ 27 h 116"/>
                <a:gd name="T16" fmla="*/ 0 w 715"/>
                <a:gd name="T17" fmla="*/ 0 h 116"/>
                <a:gd name="T18" fmla="*/ 20 w 715"/>
                <a:gd name="T19" fmla="*/ 11 h 116"/>
                <a:gd name="T20" fmla="*/ 45 w 715"/>
                <a:gd name="T21" fmla="*/ 20 h 116"/>
                <a:gd name="T22" fmla="*/ 73 w 715"/>
                <a:gd name="T23" fmla="*/ 28 h 116"/>
                <a:gd name="T24" fmla="*/ 104 w 715"/>
                <a:gd name="T25" fmla="*/ 35 h 116"/>
                <a:gd name="T26" fmla="*/ 138 w 715"/>
                <a:gd name="T27" fmla="*/ 40 h 116"/>
                <a:gd name="T28" fmla="*/ 173 w 715"/>
                <a:gd name="T29" fmla="*/ 44 h 116"/>
                <a:gd name="T30" fmla="*/ 210 w 715"/>
                <a:gd name="T31" fmla="*/ 46 h 116"/>
                <a:gd name="T32" fmla="*/ 248 w 715"/>
                <a:gd name="T33" fmla="*/ 48 h 116"/>
                <a:gd name="T34" fmla="*/ 286 w 715"/>
                <a:gd name="T35" fmla="*/ 46 h 116"/>
                <a:gd name="T36" fmla="*/ 322 w 715"/>
                <a:gd name="T37" fmla="*/ 44 h 116"/>
                <a:gd name="T38" fmla="*/ 357 w 715"/>
                <a:gd name="T39" fmla="*/ 40 h 116"/>
                <a:gd name="T40" fmla="*/ 392 w 715"/>
                <a:gd name="T41" fmla="*/ 35 h 116"/>
                <a:gd name="T42" fmla="*/ 423 w 715"/>
                <a:gd name="T43" fmla="*/ 28 h 116"/>
                <a:gd name="T44" fmla="*/ 452 w 715"/>
                <a:gd name="T45" fmla="*/ 20 h 116"/>
                <a:gd name="T46" fmla="*/ 477 w 715"/>
                <a:gd name="T47" fmla="*/ 11 h 116"/>
                <a:gd name="T48" fmla="*/ 497 w 715"/>
                <a:gd name="T49" fmla="*/ 0 h 116"/>
                <a:gd name="T50" fmla="*/ 495 w 715"/>
                <a:gd name="T51" fmla="*/ 27 h 116"/>
                <a:gd name="T52" fmla="*/ 487 w 715"/>
                <a:gd name="T53" fmla="*/ 35 h 116"/>
                <a:gd name="T54" fmla="*/ 471 w 715"/>
                <a:gd name="T55" fmla="*/ 44 h 116"/>
                <a:gd name="T56" fmla="*/ 448 w 715"/>
                <a:gd name="T57" fmla="*/ 54 h 116"/>
                <a:gd name="T58" fmla="*/ 416 w 715"/>
                <a:gd name="T59" fmla="*/ 64 h 116"/>
                <a:gd name="T60" fmla="*/ 377 w 715"/>
                <a:gd name="T61" fmla="*/ 72 h 116"/>
                <a:gd name="T62" fmla="*/ 330 w 715"/>
                <a:gd name="T63" fmla="*/ 77 h 116"/>
                <a:gd name="T64" fmla="*/ 278 w 715"/>
                <a:gd name="T65" fmla="*/ 81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5"/>
                <a:gd name="T100" fmla="*/ 0 h 116"/>
                <a:gd name="T101" fmla="*/ 715 w 71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5" h="116">
                  <a:moveTo>
                    <a:pt x="357" y="116"/>
                  </a:moveTo>
                  <a:lnTo>
                    <a:pt x="314" y="116"/>
                  </a:lnTo>
                  <a:lnTo>
                    <a:pt x="275" y="113"/>
                  </a:lnTo>
                  <a:lnTo>
                    <a:pt x="238" y="110"/>
                  </a:lnTo>
                  <a:lnTo>
                    <a:pt x="203" y="107"/>
                  </a:lnTo>
                  <a:lnTo>
                    <a:pt x="171" y="103"/>
                  </a:lnTo>
                  <a:lnTo>
                    <a:pt x="143" y="97"/>
                  </a:lnTo>
                  <a:lnTo>
                    <a:pt x="116" y="91"/>
                  </a:lnTo>
                  <a:lnTo>
                    <a:pt x="92" y="84"/>
                  </a:lnTo>
                  <a:lnTo>
                    <a:pt x="71" y="78"/>
                  </a:lnTo>
                  <a:lnTo>
                    <a:pt x="53" y="71"/>
                  </a:lnTo>
                  <a:lnTo>
                    <a:pt x="36" y="63"/>
                  </a:lnTo>
                  <a:lnTo>
                    <a:pt x="24" y="57"/>
                  </a:lnTo>
                  <a:lnTo>
                    <a:pt x="14" y="50"/>
                  </a:lnTo>
                  <a:lnTo>
                    <a:pt x="6" y="44"/>
                  </a:lnTo>
                  <a:lnTo>
                    <a:pt x="1" y="38"/>
                  </a:lnTo>
                  <a:lnTo>
                    <a:pt x="0" y="32"/>
                  </a:lnTo>
                  <a:lnTo>
                    <a:pt x="0" y="0"/>
                  </a:lnTo>
                  <a:lnTo>
                    <a:pt x="14" y="8"/>
                  </a:lnTo>
                  <a:lnTo>
                    <a:pt x="29" y="15"/>
                  </a:lnTo>
                  <a:lnTo>
                    <a:pt x="47" y="23"/>
                  </a:lnTo>
                  <a:lnTo>
                    <a:pt x="65" y="29"/>
                  </a:lnTo>
                  <a:lnTo>
                    <a:pt x="84" y="35"/>
                  </a:lnTo>
                  <a:lnTo>
                    <a:pt x="105" y="41"/>
                  </a:lnTo>
                  <a:lnTo>
                    <a:pt x="128" y="45"/>
                  </a:lnTo>
                  <a:lnTo>
                    <a:pt x="150" y="50"/>
                  </a:lnTo>
                  <a:lnTo>
                    <a:pt x="174" y="54"/>
                  </a:lnTo>
                  <a:lnTo>
                    <a:pt x="199" y="57"/>
                  </a:lnTo>
                  <a:lnTo>
                    <a:pt x="224" y="60"/>
                  </a:lnTo>
                  <a:lnTo>
                    <a:pt x="250" y="63"/>
                  </a:lnTo>
                  <a:lnTo>
                    <a:pt x="277" y="65"/>
                  </a:lnTo>
                  <a:lnTo>
                    <a:pt x="302" y="66"/>
                  </a:lnTo>
                  <a:lnTo>
                    <a:pt x="329" y="68"/>
                  </a:lnTo>
                  <a:lnTo>
                    <a:pt x="357" y="68"/>
                  </a:lnTo>
                  <a:lnTo>
                    <a:pt x="384" y="68"/>
                  </a:lnTo>
                  <a:lnTo>
                    <a:pt x="411" y="66"/>
                  </a:lnTo>
                  <a:lnTo>
                    <a:pt x="438" y="65"/>
                  </a:lnTo>
                  <a:lnTo>
                    <a:pt x="463" y="63"/>
                  </a:lnTo>
                  <a:lnTo>
                    <a:pt x="489" y="60"/>
                  </a:lnTo>
                  <a:lnTo>
                    <a:pt x="514" y="57"/>
                  </a:lnTo>
                  <a:lnTo>
                    <a:pt x="540" y="54"/>
                  </a:lnTo>
                  <a:lnTo>
                    <a:pt x="564" y="50"/>
                  </a:lnTo>
                  <a:lnTo>
                    <a:pt x="587" y="45"/>
                  </a:lnTo>
                  <a:lnTo>
                    <a:pt x="609" y="41"/>
                  </a:lnTo>
                  <a:lnTo>
                    <a:pt x="630" y="35"/>
                  </a:lnTo>
                  <a:lnTo>
                    <a:pt x="650" y="29"/>
                  </a:lnTo>
                  <a:lnTo>
                    <a:pt x="668" y="23"/>
                  </a:lnTo>
                  <a:lnTo>
                    <a:pt x="686" y="15"/>
                  </a:lnTo>
                  <a:lnTo>
                    <a:pt x="701" y="8"/>
                  </a:lnTo>
                  <a:lnTo>
                    <a:pt x="715" y="0"/>
                  </a:lnTo>
                  <a:lnTo>
                    <a:pt x="715" y="32"/>
                  </a:lnTo>
                  <a:lnTo>
                    <a:pt x="713" y="38"/>
                  </a:lnTo>
                  <a:lnTo>
                    <a:pt x="709" y="44"/>
                  </a:lnTo>
                  <a:lnTo>
                    <a:pt x="701" y="50"/>
                  </a:lnTo>
                  <a:lnTo>
                    <a:pt x="690" y="57"/>
                  </a:lnTo>
                  <a:lnTo>
                    <a:pt x="678" y="63"/>
                  </a:lnTo>
                  <a:lnTo>
                    <a:pt x="662" y="71"/>
                  </a:lnTo>
                  <a:lnTo>
                    <a:pt x="644" y="78"/>
                  </a:lnTo>
                  <a:lnTo>
                    <a:pt x="623" y="84"/>
                  </a:lnTo>
                  <a:lnTo>
                    <a:pt x="599" y="91"/>
                  </a:lnTo>
                  <a:lnTo>
                    <a:pt x="572" y="97"/>
                  </a:lnTo>
                  <a:lnTo>
                    <a:pt x="542" y="103"/>
                  </a:lnTo>
                  <a:lnTo>
                    <a:pt x="510" y="107"/>
                  </a:lnTo>
                  <a:lnTo>
                    <a:pt x="475" y="110"/>
                  </a:lnTo>
                  <a:lnTo>
                    <a:pt x="438" y="113"/>
                  </a:lnTo>
                  <a:lnTo>
                    <a:pt x="399" y="116"/>
                  </a:lnTo>
                  <a:lnTo>
                    <a:pt x="357" y="116"/>
                  </a:lnTo>
                  <a:close/>
                </a:path>
              </a:pathLst>
            </a:custGeom>
            <a:solidFill>
              <a:srgbClr val="89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80"/>
            <p:cNvSpPr>
              <a:spLocks/>
            </p:cNvSpPr>
            <p:nvPr/>
          </p:nvSpPr>
          <p:spPr bwMode="auto">
            <a:xfrm>
              <a:off x="4155" y="2817"/>
              <a:ext cx="596" cy="97"/>
            </a:xfrm>
            <a:custGeom>
              <a:avLst/>
              <a:gdLst>
                <a:gd name="T0" fmla="*/ 218 w 715"/>
                <a:gd name="T1" fmla="*/ 81 h 116"/>
                <a:gd name="T2" fmla="*/ 165 w 715"/>
                <a:gd name="T3" fmla="*/ 77 h 116"/>
                <a:gd name="T4" fmla="*/ 119 w 715"/>
                <a:gd name="T5" fmla="*/ 72 h 116"/>
                <a:gd name="T6" fmla="*/ 81 w 715"/>
                <a:gd name="T7" fmla="*/ 64 h 116"/>
                <a:gd name="T8" fmla="*/ 49 w 715"/>
                <a:gd name="T9" fmla="*/ 54 h 116"/>
                <a:gd name="T10" fmla="*/ 25 w 715"/>
                <a:gd name="T11" fmla="*/ 44 h 116"/>
                <a:gd name="T12" fmla="*/ 10 w 715"/>
                <a:gd name="T13" fmla="*/ 35 h 116"/>
                <a:gd name="T14" fmla="*/ 1 w 715"/>
                <a:gd name="T15" fmla="*/ 27 h 116"/>
                <a:gd name="T16" fmla="*/ 0 w 715"/>
                <a:gd name="T17" fmla="*/ 0 h 116"/>
                <a:gd name="T18" fmla="*/ 20 w 715"/>
                <a:gd name="T19" fmla="*/ 11 h 116"/>
                <a:gd name="T20" fmla="*/ 45 w 715"/>
                <a:gd name="T21" fmla="*/ 20 h 116"/>
                <a:gd name="T22" fmla="*/ 73 w 715"/>
                <a:gd name="T23" fmla="*/ 28 h 116"/>
                <a:gd name="T24" fmla="*/ 104 w 715"/>
                <a:gd name="T25" fmla="*/ 35 h 116"/>
                <a:gd name="T26" fmla="*/ 138 w 715"/>
                <a:gd name="T27" fmla="*/ 40 h 116"/>
                <a:gd name="T28" fmla="*/ 173 w 715"/>
                <a:gd name="T29" fmla="*/ 44 h 116"/>
                <a:gd name="T30" fmla="*/ 210 w 715"/>
                <a:gd name="T31" fmla="*/ 46 h 116"/>
                <a:gd name="T32" fmla="*/ 248 w 715"/>
                <a:gd name="T33" fmla="*/ 48 h 116"/>
                <a:gd name="T34" fmla="*/ 286 w 715"/>
                <a:gd name="T35" fmla="*/ 46 h 116"/>
                <a:gd name="T36" fmla="*/ 322 w 715"/>
                <a:gd name="T37" fmla="*/ 44 h 116"/>
                <a:gd name="T38" fmla="*/ 357 w 715"/>
                <a:gd name="T39" fmla="*/ 40 h 116"/>
                <a:gd name="T40" fmla="*/ 392 w 715"/>
                <a:gd name="T41" fmla="*/ 35 h 116"/>
                <a:gd name="T42" fmla="*/ 423 w 715"/>
                <a:gd name="T43" fmla="*/ 28 h 116"/>
                <a:gd name="T44" fmla="*/ 452 w 715"/>
                <a:gd name="T45" fmla="*/ 20 h 116"/>
                <a:gd name="T46" fmla="*/ 477 w 715"/>
                <a:gd name="T47" fmla="*/ 11 h 116"/>
                <a:gd name="T48" fmla="*/ 497 w 715"/>
                <a:gd name="T49" fmla="*/ 0 h 116"/>
                <a:gd name="T50" fmla="*/ 495 w 715"/>
                <a:gd name="T51" fmla="*/ 27 h 116"/>
                <a:gd name="T52" fmla="*/ 487 w 715"/>
                <a:gd name="T53" fmla="*/ 35 h 116"/>
                <a:gd name="T54" fmla="*/ 471 w 715"/>
                <a:gd name="T55" fmla="*/ 44 h 116"/>
                <a:gd name="T56" fmla="*/ 448 w 715"/>
                <a:gd name="T57" fmla="*/ 54 h 116"/>
                <a:gd name="T58" fmla="*/ 416 w 715"/>
                <a:gd name="T59" fmla="*/ 64 h 116"/>
                <a:gd name="T60" fmla="*/ 377 w 715"/>
                <a:gd name="T61" fmla="*/ 72 h 116"/>
                <a:gd name="T62" fmla="*/ 330 w 715"/>
                <a:gd name="T63" fmla="*/ 77 h 116"/>
                <a:gd name="T64" fmla="*/ 278 w 715"/>
                <a:gd name="T65" fmla="*/ 81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5"/>
                <a:gd name="T100" fmla="*/ 0 h 116"/>
                <a:gd name="T101" fmla="*/ 715 w 71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5" h="116">
                  <a:moveTo>
                    <a:pt x="357" y="116"/>
                  </a:moveTo>
                  <a:lnTo>
                    <a:pt x="314" y="116"/>
                  </a:lnTo>
                  <a:lnTo>
                    <a:pt x="275" y="113"/>
                  </a:lnTo>
                  <a:lnTo>
                    <a:pt x="238" y="110"/>
                  </a:lnTo>
                  <a:lnTo>
                    <a:pt x="203" y="107"/>
                  </a:lnTo>
                  <a:lnTo>
                    <a:pt x="171" y="103"/>
                  </a:lnTo>
                  <a:lnTo>
                    <a:pt x="143" y="97"/>
                  </a:lnTo>
                  <a:lnTo>
                    <a:pt x="116" y="91"/>
                  </a:lnTo>
                  <a:lnTo>
                    <a:pt x="92" y="84"/>
                  </a:lnTo>
                  <a:lnTo>
                    <a:pt x="71" y="78"/>
                  </a:lnTo>
                  <a:lnTo>
                    <a:pt x="53" y="71"/>
                  </a:lnTo>
                  <a:lnTo>
                    <a:pt x="36" y="63"/>
                  </a:lnTo>
                  <a:lnTo>
                    <a:pt x="24" y="57"/>
                  </a:lnTo>
                  <a:lnTo>
                    <a:pt x="14" y="50"/>
                  </a:lnTo>
                  <a:lnTo>
                    <a:pt x="6" y="44"/>
                  </a:lnTo>
                  <a:lnTo>
                    <a:pt x="1" y="38"/>
                  </a:lnTo>
                  <a:lnTo>
                    <a:pt x="0" y="32"/>
                  </a:lnTo>
                  <a:lnTo>
                    <a:pt x="0" y="0"/>
                  </a:lnTo>
                  <a:lnTo>
                    <a:pt x="14" y="8"/>
                  </a:lnTo>
                  <a:lnTo>
                    <a:pt x="29" y="15"/>
                  </a:lnTo>
                  <a:lnTo>
                    <a:pt x="47" y="23"/>
                  </a:lnTo>
                  <a:lnTo>
                    <a:pt x="65" y="29"/>
                  </a:lnTo>
                  <a:lnTo>
                    <a:pt x="84" y="35"/>
                  </a:lnTo>
                  <a:lnTo>
                    <a:pt x="105" y="41"/>
                  </a:lnTo>
                  <a:lnTo>
                    <a:pt x="128" y="45"/>
                  </a:lnTo>
                  <a:lnTo>
                    <a:pt x="150" y="50"/>
                  </a:lnTo>
                  <a:lnTo>
                    <a:pt x="174" y="54"/>
                  </a:lnTo>
                  <a:lnTo>
                    <a:pt x="199" y="57"/>
                  </a:lnTo>
                  <a:lnTo>
                    <a:pt x="224" y="60"/>
                  </a:lnTo>
                  <a:lnTo>
                    <a:pt x="250" y="63"/>
                  </a:lnTo>
                  <a:lnTo>
                    <a:pt x="277" y="65"/>
                  </a:lnTo>
                  <a:lnTo>
                    <a:pt x="302" y="66"/>
                  </a:lnTo>
                  <a:lnTo>
                    <a:pt x="329" y="68"/>
                  </a:lnTo>
                  <a:lnTo>
                    <a:pt x="357" y="68"/>
                  </a:lnTo>
                  <a:lnTo>
                    <a:pt x="384" y="68"/>
                  </a:lnTo>
                  <a:lnTo>
                    <a:pt x="411" y="66"/>
                  </a:lnTo>
                  <a:lnTo>
                    <a:pt x="438" y="65"/>
                  </a:lnTo>
                  <a:lnTo>
                    <a:pt x="463" y="63"/>
                  </a:lnTo>
                  <a:lnTo>
                    <a:pt x="489" y="60"/>
                  </a:lnTo>
                  <a:lnTo>
                    <a:pt x="514" y="57"/>
                  </a:lnTo>
                  <a:lnTo>
                    <a:pt x="540" y="54"/>
                  </a:lnTo>
                  <a:lnTo>
                    <a:pt x="564" y="50"/>
                  </a:lnTo>
                  <a:lnTo>
                    <a:pt x="587" y="45"/>
                  </a:lnTo>
                  <a:lnTo>
                    <a:pt x="609" y="41"/>
                  </a:lnTo>
                  <a:lnTo>
                    <a:pt x="630" y="35"/>
                  </a:lnTo>
                  <a:lnTo>
                    <a:pt x="650" y="29"/>
                  </a:lnTo>
                  <a:lnTo>
                    <a:pt x="668" y="23"/>
                  </a:lnTo>
                  <a:lnTo>
                    <a:pt x="686" y="15"/>
                  </a:lnTo>
                  <a:lnTo>
                    <a:pt x="701" y="8"/>
                  </a:lnTo>
                  <a:lnTo>
                    <a:pt x="715" y="0"/>
                  </a:lnTo>
                  <a:lnTo>
                    <a:pt x="715" y="32"/>
                  </a:lnTo>
                  <a:lnTo>
                    <a:pt x="713" y="38"/>
                  </a:lnTo>
                  <a:lnTo>
                    <a:pt x="709" y="44"/>
                  </a:lnTo>
                  <a:lnTo>
                    <a:pt x="701" y="50"/>
                  </a:lnTo>
                  <a:lnTo>
                    <a:pt x="690" y="57"/>
                  </a:lnTo>
                  <a:lnTo>
                    <a:pt x="678" y="63"/>
                  </a:lnTo>
                  <a:lnTo>
                    <a:pt x="662" y="71"/>
                  </a:lnTo>
                  <a:lnTo>
                    <a:pt x="644" y="78"/>
                  </a:lnTo>
                  <a:lnTo>
                    <a:pt x="623" y="84"/>
                  </a:lnTo>
                  <a:lnTo>
                    <a:pt x="599" y="91"/>
                  </a:lnTo>
                  <a:lnTo>
                    <a:pt x="572" y="97"/>
                  </a:lnTo>
                  <a:lnTo>
                    <a:pt x="542" y="103"/>
                  </a:lnTo>
                  <a:lnTo>
                    <a:pt x="510" y="107"/>
                  </a:lnTo>
                  <a:lnTo>
                    <a:pt x="475" y="110"/>
                  </a:lnTo>
                  <a:lnTo>
                    <a:pt x="438" y="113"/>
                  </a:lnTo>
                  <a:lnTo>
                    <a:pt x="399" y="116"/>
                  </a:lnTo>
                  <a:lnTo>
                    <a:pt x="3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81"/>
            <p:cNvSpPr>
              <a:spLocks/>
            </p:cNvSpPr>
            <p:nvPr/>
          </p:nvSpPr>
          <p:spPr bwMode="auto">
            <a:xfrm>
              <a:off x="4278" y="2899"/>
              <a:ext cx="195" cy="110"/>
            </a:xfrm>
            <a:custGeom>
              <a:avLst/>
              <a:gdLst>
                <a:gd name="T0" fmla="*/ 0 w 234"/>
                <a:gd name="T1" fmla="*/ 0 h 132"/>
                <a:gd name="T2" fmla="*/ 67 w 234"/>
                <a:gd name="T3" fmla="*/ 11 h 132"/>
                <a:gd name="T4" fmla="*/ 163 w 234"/>
                <a:gd name="T5" fmla="*/ 15 h 132"/>
                <a:gd name="T6" fmla="*/ 69 w 234"/>
                <a:gd name="T7" fmla="*/ 92 h 132"/>
                <a:gd name="T8" fmla="*/ 0 w 234"/>
                <a:gd name="T9" fmla="*/ 0 h 132"/>
                <a:gd name="T10" fmla="*/ 0 60000 65536"/>
                <a:gd name="T11" fmla="*/ 0 60000 65536"/>
                <a:gd name="T12" fmla="*/ 0 60000 65536"/>
                <a:gd name="T13" fmla="*/ 0 60000 65536"/>
                <a:gd name="T14" fmla="*/ 0 60000 65536"/>
                <a:gd name="T15" fmla="*/ 0 w 234"/>
                <a:gd name="T16" fmla="*/ 0 h 132"/>
                <a:gd name="T17" fmla="*/ 234 w 234"/>
                <a:gd name="T18" fmla="*/ 132 h 132"/>
              </a:gdLst>
              <a:ahLst/>
              <a:cxnLst>
                <a:cxn ang="T10">
                  <a:pos x="T0" y="T1"/>
                </a:cxn>
                <a:cxn ang="T11">
                  <a:pos x="T2" y="T3"/>
                </a:cxn>
                <a:cxn ang="T12">
                  <a:pos x="T4" y="T5"/>
                </a:cxn>
                <a:cxn ang="T13">
                  <a:pos x="T6" y="T7"/>
                </a:cxn>
                <a:cxn ang="T14">
                  <a:pos x="T8" y="T9"/>
                </a:cxn>
              </a:cxnLst>
              <a:rect l="T15" t="T16" r="T17" b="T18"/>
              <a:pathLst>
                <a:path w="234" h="132">
                  <a:moveTo>
                    <a:pt x="0" y="0"/>
                  </a:moveTo>
                  <a:lnTo>
                    <a:pt x="96" y="15"/>
                  </a:lnTo>
                  <a:lnTo>
                    <a:pt x="234" y="21"/>
                  </a:lnTo>
                  <a:lnTo>
                    <a:pt x="99" y="132"/>
                  </a:lnTo>
                  <a:lnTo>
                    <a:pt x="0" y="0"/>
                  </a:lnTo>
                  <a:close/>
                </a:path>
              </a:pathLst>
            </a:custGeom>
            <a:solidFill>
              <a:srgbClr val="47E2E2"/>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en-US"/>
            </a:p>
          </p:txBody>
        </p:sp>
      </p:grpSp>
      <p:grpSp>
        <p:nvGrpSpPr>
          <p:cNvPr id="24" name="Group 11"/>
          <p:cNvGrpSpPr>
            <a:grpSpLocks/>
          </p:cNvGrpSpPr>
          <p:nvPr/>
        </p:nvGrpSpPr>
        <p:grpSpPr bwMode="auto">
          <a:xfrm flipV="1">
            <a:off x="2698124" y="2379430"/>
            <a:ext cx="327025" cy="323850"/>
            <a:chOff x="2064" y="3278"/>
            <a:chExt cx="500" cy="495"/>
          </a:xfrm>
        </p:grpSpPr>
        <p:sp>
          <p:nvSpPr>
            <p:cNvPr id="25" name="Rectangle 12"/>
            <p:cNvSpPr>
              <a:spLocks noChangeArrowheads="1"/>
            </p:cNvSpPr>
            <p:nvPr/>
          </p:nvSpPr>
          <p:spPr bwMode="auto">
            <a:xfrm rot="-2963728">
              <a:off x="2240" y="3267"/>
              <a:ext cx="144" cy="496"/>
            </a:xfrm>
            <a:prstGeom prst="rect">
              <a:avLst/>
            </a:prstGeom>
            <a:solidFill>
              <a:srgbClr val="FFCC00"/>
            </a:solidFill>
            <a:ln w="12700">
              <a:solidFill>
                <a:schemeClr val="bg1"/>
              </a:solidFill>
              <a:miter lim="800000"/>
              <a:headEnd/>
              <a:tailEnd/>
            </a:ln>
          </p:spPr>
          <p:txBody>
            <a:bodyPr anchor="ctr">
              <a:spAutoFit/>
            </a:bodyPr>
            <a:lstStyle/>
            <a:p>
              <a:endParaRPr lang="en-US"/>
            </a:p>
          </p:txBody>
        </p:sp>
        <p:sp>
          <p:nvSpPr>
            <p:cNvPr id="26" name="Rectangle 13"/>
            <p:cNvSpPr>
              <a:spLocks noChangeArrowheads="1"/>
            </p:cNvSpPr>
            <p:nvPr/>
          </p:nvSpPr>
          <p:spPr bwMode="auto">
            <a:xfrm rot="-2963728">
              <a:off x="2050" y="3313"/>
              <a:ext cx="144" cy="73"/>
            </a:xfrm>
            <a:prstGeom prst="rect">
              <a:avLst/>
            </a:prstGeom>
            <a:solidFill>
              <a:srgbClr val="FF66FF"/>
            </a:solidFill>
            <a:ln w="12700">
              <a:solidFill>
                <a:schemeClr val="bg1"/>
              </a:solidFill>
              <a:miter lim="800000"/>
              <a:headEnd/>
              <a:tailEnd/>
            </a:ln>
          </p:spPr>
          <p:txBody>
            <a:bodyPr anchor="ctr">
              <a:spAutoFit/>
            </a:bodyPr>
            <a:lstStyle/>
            <a:p>
              <a:endParaRPr lang="en-US"/>
            </a:p>
          </p:txBody>
        </p:sp>
        <p:sp>
          <p:nvSpPr>
            <p:cNvPr id="27" name="AutoShape 14"/>
            <p:cNvSpPr>
              <a:spLocks noChangeArrowheads="1"/>
            </p:cNvSpPr>
            <p:nvPr/>
          </p:nvSpPr>
          <p:spPr bwMode="auto">
            <a:xfrm rot="18636272" flipV="1">
              <a:off x="2456" y="3664"/>
              <a:ext cx="144" cy="73"/>
            </a:xfrm>
            <a:prstGeom prst="triangle">
              <a:avLst>
                <a:gd name="adj" fmla="val 49995"/>
              </a:avLst>
            </a:prstGeom>
            <a:solidFill>
              <a:schemeClr val="hlink"/>
            </a:solidFill>
            <a:ln w="12700">
              <a:solidFill>
                <a:schemeClr val="bg1"/>
              </a:solidFill>
              <a:miter lim="800000"/>
              <a:headEnd/>
              <a:tailEnd/>
            </a:ln>
          </p:spPr>
          <p:txBody>
            <a:bodyPr anchor="ctr">
              <a:spAutoFit/>
            </a:bodyPr>
            <a:lstStyle/>
            <a:p>
              <a:endParaRPr lang="en-US"/>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442" y="2387529"/>
            <a:ext cx="3255299" cy="340869"/>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83" name="Picture 4" descr="C:\Users\trhoades\AppData\Local\Temp\SNAGHTML935a266.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532638" y="2375562"/>
            <a:ext cx="668924" cy="40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1824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8812" y="2332356"/>
            <a:ext cx="3743436" cy="4362450"/>
          </a:xfrm>
          <a:prstGeom prst="rect">
            <a:avLst/>
          </a:prstGeom>
        </p:spPr>
      </p:pic>
      <p:sp>
        <p:nvSpPr>
          <p:cNvPr id="39939" name="Rectangle 8"/>
          <p:cNvSpPr>
            <a:spLocks noGrp="1" noChangeArrowheads="1"/>
          </p:cNvSpPr>
          <p:nvPr>
            <p:ph type="title"/>
          </p:nvPr>
        </p:nvSpPr>
        <p:spPr/>
        <p:txBody>
          <a:bodyPr/>
          <a:lstStyle/>
          <a:p>
            <a:pPr eaLnBrk="1" hangingPunct="1"/>
            <a:r>
              <a:rPr lang="en-US"/>
              <a:t>Referential integrity within the LOB model</a:t>
            </a:r>
          </a:p>
        </p:txBody>
      </p:sp>
      <p:sp>
        <p:nvSpPr>
          <p:cNvPr id="39940" name="Rectangle 9"/>
          <p:cNvSpPr>
            <a:spLocks noGrp="1" noChangeArrowheads="1"/>
          </p:cNvSpPr>
          <p:nvPr>
            <p:ph idx="1"/>
          </p:nvPr>
        </p:nvSpPr>
        <p:spPr>
          <a:xfrm>
            <a:off x="528637" y="503496"/>
            <a:ext cx="3979532" cy="1838067"/>
          </a:xfrm>
        </p:spPr>
        <p:txBody>
          <a:bodyPr/>
          <a:lstStyle/>
          <a:p>
            <a:pPr>
              <a:buFont typeface="Arial" charset="0"/>
              <a:buChar char="•"/>
            </a:pPr>
            <a:r>
              <a:rPr lang="en-US"/>
              <a:t>Whenever you add a LOB association at one level, Studio automatically makes reciprocal association</a:t>
            </a:r>
          </a:p>
        </p:txBody>
      </p:sp>
      <p:grpSp>
        <p:nvGrpSpPr>
          <p:cNvPr id="3" name="Group 10"/>
          <p:cNvGrpSpPr>
            <a:grpSpLocks/>
          </p:cNvGrpSpPr>
          <p:nvPr/>
        </p:nvGrpSpPr>
        <p:grpSpPr bwMode="auto">
          <a:xfrm>
            <a:off x="3797170" y="1235075"/>
            <a:ext cx="2946400" cy="3127375"/>
            <a:chOff x="2292" y="778"/>
            <a:chExt cx="1688" cy="1970"/>
          </a:xfrm>
        </p:grpSpPr>
        <p:grpSp>
          <p:nvGrpSpPr>
            <p:cNvPr id="39986" name="Group 11"/>
            <p:cNvGrpSpPr>
              <a:grpSpLocks/>
            </p:cNvGrpSpPr>
            <p:nvPr/>
          </p:nvGrpSpPr>
          <p:grpSpPr bwMode="auto">
            <a:xfrm>
              <a:off x="2943" y="778"/>
              <a:ext cx="570" cy="706"/>
              <a:chOff x="1489" y="1576"/>
              <a:chExt cx="570" cy="706"/>
            </a:xfrm>
          </p:grpSpPr>
          <p:sp>
            <p:nvSpPr>
              <p:cNvPr id="39991" name="Line 12"/>
              <p:cNvSpPr>
                <a:spLocks noChangeShapeType="1"/>
              </p:cNvSpPr>
              <p:nvPr/>
            </p:nvSpPr>
            <p:spPr bwMode="auto">
              <a:xfrm>
                <a:off x="1857" y="2054"/>
                <a:ext cx="189" cy="132"/>
              </a:xfrm>
              <a:prstGeom prst="line">
                <a:avLst/>
              </a:prstGeom>
              <a:noFill/>
              <a:ln w="28575">
                <a:solidFill>
                  <a:srgbClr val="CC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92" name="Line 13"/>
              <p:cNvSpPr>
                <a:spLocks noChangeShapeType="1"/>
              </p:cNvSpPr>
              <p:nvPr/>
            </p:nvSpPr>
            <p:spPr bwMode="auto">
              <a:xfrm flipH="1">
                <a:off x="1489" y="2054"/>
                <a:ext cx="189" cy="132"/>
              </a:xfrm>
              <a:prstGeom prst="line">
                <a:avLst/>
              </a:prstGeom>
              <a:noFill/>
              <a:ln w="28575">
                <a:solidFill>
                  <a:srgbClr val="CC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93" name="AutoShape 14"/>
              <p:cNvSpPr>
                <a:spLocks noChangeArrowheads="1"/>
              </p:cNvSpPr>
              <p:nvPr/>
            </p:nvSpPr>
            <p:spPr bwMode="auto">
              <a:xfrm>
                <a:off x="1506" y="1576"/>
                <a:ext cx="553" cy="565"/>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39994" name="AutoShape 15"/>
              <p:cNvSpPr>
                <a:spLocks noChangeArrowheads="1"/>
              </p:cNvSpPr>
              <p:nvPr/>
            </p:nvSpPr>
            <p:spPr bwMode="auto">
              <a:xfrm>
                <a:off x="1877" y="2070"/>
                <a:ext cx="40" cy="204"/>
              </a:xfrm>
              <a:prstGeom prst="roundRect">
                <a:avLst>
                  <a:gd name="adj" fmla="val 16667"/>
                </a:avLst>
              </a:prstGeom>
              <a:solidFill>
                <a:srgbClr val="FF33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en-US"/>
              </a:p>
            </p:txBody>
          </p:sp>
          <p:sp>
            <p:nvSpPr>
              <p:cNvPr id="39995" name="AutoShape 16"/>
              <p:cNvSpPr>
                <a:spLocks noChangeArrowheads="1"/>
              </p:cNvSpPr>
              <p:nvPr/>
            </p:nvSpPr>
            <p:spPr bwMode="auto">
              <a:xfrm>
                <a:off x="1813" y="2076"/>
                <a:ext cx="36" cy="142"/>
              </a:xfrm>
              <a:prstGeom prst="roundRect">
                <a:avLst>
                  <a:gd name="adj" fmla="val 16667"/>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en-US"/>
              </a:p>
            </p:txBody>
          </p:sp>
          <p:sp>
            <p:nvSpPr>
              <p:cNvPr id="39996" name="Freeform 17"/>
              <p:cNvSpPr>
                <a:spLocks/>
              </p:cNvSpPr>
              <p:nvPr/>
            </p:nvSpPr>
            <p:spPr bwMode="auto">
              <a:xfrm>
                <a:off x="1792" y="2116"/>
                <a:ext cx="145" cy="166"/>
              </a:xfrm>
              <a:custGeom>
                <a:avLst/>
                <a:gdLst>
                  <a:gd name="T0" fmla="*/ 0 w 204"/>
                  <a:gd name="T1" fmla="*/ 0 h 234"/>
                  <a:gd name="T2" fmla="*/ 0 w 204"/>
                  <a:gd name="T3" fmla="*/ 16 h 234"/>
                  <a:gd name="T4" fmla="*/ 13 w 204"/>
                  <a:gd name="T5" fmla="*/ 16 h 234"/>
                  <a:gd name="T6" fmla="*/ 13 w 204"/>
                  <a:gd name="T7" fmla="*/ 1 h 234"/>
                  <a:gd name="T8" fmla="*/ 7 w 204"/>
                  <a:gd name="T9" fmla="*/ 5 h 234"/>
                  <a:gd name="T10" fmla="*/ 0 w 204"/>
                  <a:gd name="T11" fmla="*/ 0 h 234"/>
                  <a:gd name="T12" fmla="*/ 0 60000 65536"/>
                  <a:gd name="T13" fmla="*/ 0 60000 65536"/>
                  <a:gd name="T14" fmla="*/ 0 60000 65536"/>
                  <a:gd name="T15" fmla="*/ 0 60000 65536"/>
                  <a:gd name="T16" fmla="*/ 0 60000 65536"/>
                  <a:gd name="T17" fmla="*/ 0 60000 65536"/>
                  <a:gd name="T18" fmla="*/ 0 w 204"/>
                  <a:gd name="T19" fmla="*/ 0 h 234"/>
                  <a:gd name="T20" fmla="*/ 204 w 204"/>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204" h="234">
                    <a:moveTo>
                      <a:pt x="0" y="0"/>
                    </a:moveTo>
                    <a:lnTo>
                      <a:pt x="0" y="234"/>
                    </a:lnTo>
                    <a:lnTo>
                      <a:pt x="204" y="234"/>
                    </a:lnTo>
                    <a:lnTo>
                      <a:pt x="204" y="6"/>
                    </a:lnTo>
                    <a:lnTo>
                      <a:pt x="105" y="81"/>
                    </a:lnTo>
                    <a:lnTo>
                      <a:pt x="0" y="0"/>
                    </a:lnTo>
                    <a:close/>
                  </a:path>
                </a:pathLst>
              </a:custGeom>
              <a:solidFill>
                <a:srgbClr val="CC99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en-US"/>
              </a:p>
            </p:txBody>
          </p:sp>
          <p:sp>
            <p:nvSpPr>
              <p:cNvPr id="39997" name="AutoShape 18"/>
              <p:cNvSpPr>
                <a:spLocks noChangeArrowheads="1"/>
              </p:cNvSpPr>
              <p:nvPr/>
            </p:nvSpPr>
            <p:spPr bwMode="auto">
              <a:xfrm flipH="1">
                <a:off x="1821" y="2109"/>
                <a:ext cx="19" cy="77"/>
              </a:xfrm>
              <a:prstGeom prst="roundRect">
                <a:avLst>
                  <a:gd name="adj" fmla="val 16667"/>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en-US"/>
              </a:p>
            </p:txBody>
          </p:sp>
          <p:sp>
            <p:nvSpPr>
              <p:cNvPr id="39998" name="AutoShape 19"/>
              <p:cNvSpPr>
                <a:spLocks noChangeArrowheads="1"/>
              </p:cNvSpPr>
              <p:nvPr/>
            </p:nvSpPr>
            <p:spPr bwMode="auto">
              <a:xfrm>
                <a:off x="1887" y="2137"/>
                <a:ext cx="19" cy="49"/>
              </a:xfrm>
              <a:prstGeom prst="roundRect">
                <a:avLst>
                  <a:gd name="adj" fmla="val 16667"/>
                </a:avLst>
              </a:prstGeom>
              <a:solidFill>
                <a:srgbClr val="FF33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en-US"/>
              </a:p>
            </p:txBody>
          </p:sp>
        </p:grpSp>
        <p:sp>
          <p:nvSpPr>
            <p:cNvPr id="39987" name="Line 20"/>
            <p:cNvSpPr>
              <a:spLocks noChangeShapeType="1"/>
            </p:cNvSpPr>
            <p:nvPr/>
          </p:nvSpPr>
          <p:spPr bwMode="auto">
            <a:xfrm flipH="1">
              <a:off x="2400" y="1990"/>
              <a:ext cx="158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9988" name="Line 21"/>
            <p:cNvSpPr>
              <a:spLocks noChangeShapeType="1"/>
            </p:cNvSpPr>
            <p:nvPr/>
          </p:nvSpPr>
          <p:spPr bwMode="auto">
            <a:xfrm>
              <a:off x="2400" y="1990"/>
              <a:ext cx="0" cy="75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89" name="Line 22"/>
            <p:cNvSpPr>
              <a:spLocks noChangeShapeType="1"/>
            </p:cNvSpPr>
            <p:nvPr/>
          </p:nvSpPr>
          <p:spPr bwMode="auto">
            <a:xfrm>
              <a:off x="2400" y="2741"/>
              <a:ext cx="1571"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9990" name="Text Box 23"/>
            <p:cNvSpPr txBox="1">
              <a:spLocks noChangeArrowheads="1"/>
            </p:cNvSpPr>
            <p:nvPr/>
          </p:nvSpPr>
          <p:spPr bwMode="auto">
            <a:xfrm>
              <a:off x="2292" y="1475"/>
              <a:ext cx="165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b="0"/>
                <a:t>developer makes Assisted Living Care a child of Homeowners... </a:t>
              </a:r>
            </a:p>
          </p:txBody>
        </p:sp>
      </p:grpSp>
      <p:grpSp>
        <p:nvGrpSpPr>
          <p:cNvPr id="39942" name="Group 24"/>
          <p:cNvGrpSpPr>
            <a:grpSpLocks/>
          </p:cNvGrpSpPr>
          <p:nvPr/>
        </p:nvGrpSpPr>
        <p:grpSpPr bwMode="auto">
          <a:xfrm>
            <a:off x="8610600" y="63500"/>
            <a:ext cx="469900" cy="501650"/>
            <a:chOff x="3777" y="1768"/>
            <a:chExt cx="467" cy="499"/>
          </a:xfrm>
        </p:grpSpPr>
        <p:sp>
          <p:nvSpPr>
            <p:cNvPr id="39984" name="Rectangle 25"/>
            <p:cNvSpPr>
              <a:spLocks noChangeArrowheads="1"/>
            </p:cNvSpPr>
            <p:nvPr/>
          </p:nvSpPr>
          <p:spPr bwMode="hidden">
            <a:xfrm>
              <a:off x="3777" y="176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9985" name="AutoShape 26"/>
            <p:cNvSpPr>
              <a:spLocks noChangeArrowheads="1"/>
            </p:cNvSpPr>
            <p:nvPr/>
          </p:nvSpPr>
          <p:spPr bwMode="hidden">
            <a:xfrm rot="18896145" flipH="1">
              <a:off x="3789" y="1841"/>
              <a:ext cx="353" cy="353"/>
            </a:xfrm>
            <a:prstGeom prst="rtTriangle">
              <a:avLst/>
            </a:prstGeom>
            <a:solidFill>
              <a:srgbClr val="33CC33"/>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grpSp>
      <p:grpSp>
        <p:nvGrpSpPr>
          <p:cNvPr id="6" name="Group 27"/>
          <p:cNvGrpSpPr>
            <a:grpSpLocks/>
          </p:cNvGrpSpPr>
          <p:nvPr/>
        </p:nvGrpSpPr>
        <p:grpSpPr bwMode="auto">
          <a:xfrm>
            <a:off x="8610600" y="63500"/>
            <a:ext cx="469900" cy="501650"/>
            <a:chOff x="2967" y="1718"/>
            <a:chExt cx="467" cy="499"/>
          </a:xfrm>
        </p:grpSpPr>
        <p:sp>
          <p:nvSpPr>
            <p:cNvPr id="39982" name="Rectangle 28"/>
            <p:cNvSpPr>
              <a:spLocks noChangeArrowheads="1"/>
            </p:cNvSpPr>
            <p:nvPr/>
          </p:nvSpPr>
          <p:spPr bwMode="hidden">
            <a:xfrm>
              <a:off x="2967" y="171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9983" name="Rectangle 29"/>
            <p:cNvSpPr>
              <a:spLocks noChangeArrowheads="1"/>
            </p:cNvSpPr>
            <p:nvPr/>
          </p:nvSpPr>
          <p:spPr bwMode="hidden">
            <a:xfrm>
              <a:off x="3043" y="1810"/>
              <a:ext cx="315" cy="315"/>
            </a:xfrm>
            <a:prstGeom prst="rect">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sp>
        <p:nvSpPr>
          <p:cNvPr id="39944" name="Rectangle 30"/>
          <p:cNvSpPr>
            <a:spLocks noChangeArrowheads="1"/>
          </p:cNvSpPr>
          <p:nvPr/>
        </p:nvSpPr>
        <p:spPr bwMode="auto">
          <a:xfrm>
            <a:off x="6761033" y="1190625"/>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9945" name="Rectangle 31"/>
          <p:cNvSpPr>
            <a:spLocks noChangeArrowheads="1"/>
          </p:cNvSpPr>
          <p:nvPr/>
        </p:nvSpPr>
        <p:spPr bwMode="auto">
          <a:xfrm>
            <a:off x="6761033" y="2122488"/>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9946" name="Rectangle 32"/>
          <p:cNvSpPr>
            <a:spLocks noChangeArrowheads="1"/>
          </p:cNvSpPr>
          <p:nvPr/>
        </p:nvSpPr>
        <p:spPr bwMode="auto">
          <a:xfrm>
            <a:off x="6762620" y="3054350"/>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9947" name="Rectangle 33"/>
          <p:cNvSpPr>
            <a:spLocks noChangeArrowheads="1"/>
          </p:cNvSpPr>
          <p:nvPr/>
        </p:nvSpPr>
        <p:spPr bwMode="auto">
          <a:xfrm>
            <a:off x="6762620" y="3987800"/>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9948" name="Rectangle 34"/>
          <p:cNvSpPr>
            <a:spLocks noChangeArrowheads="1"/>
          </p:cNvSpPr>
          <p:nvPr/>
        </p:nvSpPr>
        <p:spPr bwMode="auto">
          <a:xfrm>
            <a:off x="6762620" y="4919663"/>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39949" name="Rectangle 35"/>
          <p:cNvSpPr>
            <a:spLocks noChangeArrowheads="1"/>
          </p:cNvSpPr>
          <p:nvPr/>
        </p:nvSpPr>
        <p:spPr bwMode="auto">
          <a:xfrm>
            <a:off x="6761033" y="5853113"/>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grpSp>
        <p:nvGrpSpPr>
          <p:cNvPr id="39950" name="Group 36"/>
          <p:cNvGrpSpPr>
            <a:grpSpLocks/>
          </p:cNvGrpSpPr>
          <p:nvPr/>
        </p:nvGrpSpPr>
        <p:grpSpPr bwMode="auto">
          <a:xfrm>
            <a:off x="7629395" y="1666875"/>
            <a:ext cx="555625" cy="450850"/>
            <a:chOff x="4529" y="978"/>
            <a:chExt cx="350" cy="284"/>
          </a:xfrm>
        </p:grpSpPr>
        <p:sp>
          <p:nvSpPr>
            <p:cNvPr id="39979" name="Line 37"/>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80" name="Line 38"/>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81" name="Line 39"/>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9951" name="Group 40"/>
          <p:cNvGrpSpPr>
            <a:grpSpLocks/>
          </p:cNvGrpSpPr>
          <p:nvPr/>
        </p:nvGrpSpPr>
        <p:grpSpPr bwMode="auto">
          <a:xfrm>
            <a:off x="7629395" y="4467225"/>
            <a:ext cx="555625" cy="450850"/>
            <a:chOff x="4529" y="978"/>
            <a:chExt cx="350" cy="284"/>
          </a:xfrm>
        </p:grpSpPr>
        <p:sp>
          <p:nvSpPr>
            <p:cNvPr id="39976" name="Line 41"/>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77" name="Line 42"/>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78" name="Line 43"/>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9952" name="Group 44"/>
          <p:cNvGrpSpPr>
            <a:grpSpLocks/>
          </p:cNvGrpSpPr>
          <p:nvPr/>
        </p:nvGrpSpPr>
        <p:grpSpPr bwMode="auto">
          <a:xfrm>
            <a:off x="7624633" y="3521075"/>
            <a:ext cx="566737" cy="450850"/>
            <a:chOff x="3362" y="3693"/>
            <a:chExt cx="357" cy="284"/>
          </a:xfrm>
        </p:grpSpPr>
        <p:grpSp>
          <p:nvGrpSpPr>
            <p:cNvPr id="39970" name="Group 45"/>
            <p:cNvGrpSpPr>
              <a:grpSpLocks/>
            </p:cNvGrpSpPr>
            <p:nvPr/>
          </p:nvGrpSpPr>
          <p:grpSpPr bwMode="auto">
            <a:xfrm>
              <a:off x="3362" y="3693"/>
              <a:ext cx="357" cy="284"/>
              <a:chOff x="3314" y="3693"/>
              <a:chExt cx="357" cy="284"/>
            </a:xfrm>
          </p:grpSpPr>
          <p:sp>
            <p:nvSpPr>
              <p:cNvPr id="39973" name="Line 46"/>
              <p:cNvSpPr>
                <a:spLocks noChangeShapeType="1"/>
              </p:cNvSpPr>
              <p:nvPr/>
            </p:nvSpPr>
            <p:spPr bwMode="auto">
              <a:xfrm flipH="1" flipV="1">
                <a:off x="3494" y="3693"/>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74" name="Line 47"/>
              <p:cNvSpPr>
                <a:spLocks noChangeShapeType="1"/>
              </p:cNvSpPr>
              <p:nvPr/>
            </p:nvSpPr>
            <p:spPr bwMode="auto">
              <a:xfrm flipH="1">
                <a:off x="3314"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75" name="Line 48"/>
              <p:cNvSpPr>
                <a:spLocks noChangeShapeType="1"/>
              </p:cNvSpPr>
              <p:nvPr/>
            </p:nvSpPr>
            <p:spPr bwMode="auto">
              <a:xfrm>
                <a:off x="3490"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9971" name="Line 49"/>
            <p:cNvSpPr>
              <a:spLocks noChangeShapeType="1"/>
            </p:cNvSpPr>
            <p:nvPr/>
          </p:nvSpPr>
          <p:spPr bwMode="auto">
            <a:xfrm flipH="1" flipV="1">
              <a:off x="3362"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72" name="Line 50"/>
            <p:cNvSpPr>
              <a:spLocks noChangeShapeType="1"/>
            </p:cNvSpPr>
            <p:nvPr/>
          </p:nvSpPr>
          <p:spPr bwMode="auto">
            <a:xfrm flipV="1">
              <a:off x="3538"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9953" name="Group 51"/>
          <p:cNvGrpSpPr>
            <a:grpSpLocks/>
          </p:cNvGrpSpPr>
          <p:nvPr/>
        </p:nvGrpSpPr>
        <p:grpSpPr bwMode="auto">
          <a:xfrm>
            <a:off x="7624633" y="2584450"/>
            <a:ext cx="566737" cy="450850"/>
            <a:chOff x="3362" y="3693"/>
            <a:chExt cx="357" cy="284"/>
          </a:xfrm>
        </p:grpSpPr>
        <p:grpSp>
          <p:nvGrpSpPr>
            <p:cNvPr id="39964" name="Group 52"/>
            <p:cNvGrpSpPr>
              <a:grpSpLocks/>
            </p:cNvGrpSpPr>
            <p:nvPr/>
          </p:nvGrpSpPr>
          <p:grpSpPr bwMode="auto">
            <a:xfrm>
              <a:off x="3362" y="3693"/>
              <a:ext cx="357" cy="284"/>
              <a:chOff x="3314" y="3693"/>
              <a:chExt cx="357" cy="284"/>
            </a:xfrm>
          </p:grpSpPr>
          <p:sp>
            <p:nvSpPr>
              <p:cNvPr id="39967" name="Line 53"/>
              <p:cNvSpPr>
                <a:spLocks noChangeShapeType="1"/>
              </p:cNvSpPr>
              <p:nvPr/>
            </p:nvSpPr>
            <p:spPr bwMode="auto">
              <a:xfrm flipH="1" flipV="1">
                <a:off x="3494" y="3693"/>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68" name="Line 54"/>
              <p:cNvSpPr>
                <a:spLocks noChangeShapeType="1"/>
              </p:cNvSpPr>
              <p:nvPr/>
            </p:nvSpPr>
            <p:spPr bwMode="auto">
              <a:xfrm flipH="1">
                <a:off x="3314"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69" name="Line 55"/>
              <p:cNvSpPr>
                <a:spLocks noChangeShapeType="1"/>
              </p:cNvSpPr>
              <p:nvPr/>
            </p:nvSpPr>
            <p:spPr bwMode="auto">
              <a:xfrm>
                <a:off x="3490"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9965" name="Line 56"/>
            <p:cNvSpPr>
              <a:spLocks noChangeShapeType="1"/>
            </p:cNvSpPr>
            <p:nvPr/>
          </p:nvSpPr>
          <p:spPr bwMode="auto">
            <a:xfrm flipH="1" flipV="1">
              <a:off x="3362"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66" name="Line 57"/>
            <p:cNvSpPr>
              <a:spLocks noChangeShapeType="1"/>
            </p:cNvSpPr>
            <p:nvPr/>
          </p:nvSpPr>
          <p:spPr bwMode="auto">
            <a:xfrm flipV="1">
              <a:off x="3538"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9954" name="Text Box 58"/>
          <p:cNvSpPr txBox="1">
            <a:spLocks noChangeArrowheads="1"/>
          </p:cNvSpPr>
          <p:nvPr/>
        </p:nvSpPr>
        <p:spPr bwMode="auto">
          <a:xfrm>
            <a:off x="6792783" y="1277938"/>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LossType</a:t>
            </a:r>
          </a:p>
        </p:txBody>
      </p:sp>
      <p:sp>
        <p:nvSpPr>
          <p:cNvPr id="39955" name="Text Box 59"/>
          <p:cNvSpPr txBox="1">
            <a:spLocks noChangeArrowheads="1"/>
          </p:cNvSpPr>
          <p:nvPr/>
        </p:nvSpPr>
        <p:spPr bwMode="auto">
          <a:xfrm>
            <a:off x="6792783" y="2209800"/>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LOBCode</a:t>
            </a:r>
          </a:p>
        </p:txBody>
      </p:sp>
      <p:sp>
        <p:nvSpPr>
          <p:cNvPr id="39956" name="Text Box 60"/>
          <p:cNvSpPr txBox="1">
            <a:spLocks noChangeArrowheads="1"/>
          </p:cNvSpPr>
          <p:nvPr/>
        </p:nvSpPr>
        <p:spPr bwMode="auto">
          <a:xfrm>
            <a:off x="6794370" y="3141663"/>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PolicyType</a:t>
            </a:r>
          </a:p>
        </p:txBody>
      </p:sp>
      <p:sp>
        <p:nvSpPr>
          <p:cNvPr id="39957" name="Text Box 61"/>
          <p:cNvSpPr txBox="1">
            <a:spLocks noChangeArrowheads="1"/>
          </p:cNvSpPr>
          <p:nvPr/>
        </p:nvSpPr>
        <p:spPr bwMode="auto">
          <a:xfrm>
            <a:off x="6794370" y="4075113"/>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CoverageType</a:t>
            </a:r>
          </a:p>
        </p:txBody>
      </p:sp>
      <p:sp>
        <p:nvSpPr>
          <p:cNvPr id="39958" name="Text Box 62"/>
          <p:cNvSpPr txBox="1">
            <a:spLocks noChangeArrowheads="1"/>
          </p:cNvSpPr>
          <p:nvPr/>
        </p:nvSpPr>
        <p:spPr bwMode="auto">
          <a:xfrm>
            <a:off x="6794370" y="500697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CoverageSubtype</a:t>
            </a:r>
          </a:p>
        </p:txBody>
      </p:sp>
      <p:sp>
        <p:nvSpPr>
          <p:cNvPr id="39959" name="Text Box 63"/>
          <p:cNvSpPr txBox="1">
            <a:spLocks noChangeArrowheads="1"/>
          </p:cNvSpPr>
          <p:nvPr/>
        </p:nvSpPr>
        <p:spPr bwMode="auto">
          <a:xfrm>
            <a:off x="6792783" y="594042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ExposureType</a:t>
            </a:r>
          </a:p>
        </p:txBody>
      </p:sp>
      <p:grpSp>
        <p:nvGrpSpPr>
          <p:cNvPr id="39960" name="Group 64"/>
          <p:cNvGrpSpPr>
            <a:grpSpLocks/>
          </p:cNvGrpSpPr>
          <p:nvPr/>
        </p:nvGrpSpPr>
        <p:grpSpPr bwMode="auto">
          <a:xfrm rot="10800000">
            <a:off x="7629395" y="5391150"/>
            <a:ext cx="555625" cy="450850"/>
            <a:chOff x="4529" y="978"/>
            <a:chExt cx="350" cy="284"/>
          </a:xfrm>
        </p:grpSpPr>
        <p:sp>
          <p:nvSpPr>
            <p:cNvPr id="39961" name="Line 65"/>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62" name="Line 66"/>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9963" name="Line 67"/>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5" name="Group 4"/>
          <p:cNvGrpSpPr/>
          <p:nvPr/>
        </p:nvGrpSpPr>
        <p:grpSpPr>
          <a:xfrm>
            <a:off x="4035295" y="3352802"/>
            <a:ext cx="2708275" cy="1654173"/>
            <a:chOff x="3609975" y="3352802"/>
            <a:chExt cx="2708275" cy="1654173"/>
          </a:xfrm>
        </p:grpSpPr>
        <p:grpSp>
          <p:nvGrpSpPr>
            <p:cNvPr id="2" name="Group 2"/>
            <p:cNvGrpSpPr>
              <a:grpSpLocks/>
            </p:cNvGrpSpPr>
            <p:nvPr/>
          </p:nvGrpSpPr>
          <p:grpSpPr bwMode="auto">
            <a:xfrm>
              <a:off x="3609975" y="3352802"/>
              <a:ext cx="2708275" cy="830263"/>
              <a:chOff x="2505" y="2112"/>
              <a:chExt cx="1475" cy="523"/>
            </a:xfrm>
          </p:grpSpPr>
          <p:sp>
            <p:nvSpPr>
              <p:cNvPr id="40000" name="Text Box 4"/>
              <p:cNvSpPr txBox="1">
                <a:spLocks noChangeArrowheads="1"/>
              </p:cNvSpPr>
              <p:nvPr/>
            </p:nvSpPr>
            <p:spPr bwMode="auto">
              <a:xfrm>
                <a:off x="2526" y="2112"/>
                <a:ext cx="140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b="0">
                    <a:solidFill>
                      <a:srgbClr val="0033CC"/>
                    </a:solidFill>
                  </a:rPr>
                  <a:t>...and Studio makes Homeowners a parent of </a:t>
                </a:r>
                <a:r>
                  <a:rPr lang="en-US" sz="1800" b="0"/>
                  <a:t> Assisted Living Care </a:t>
                </a:r>
                <a:endParaRPr lang="en-US" sz="1800" b="0">
                  <a:solidFill>
                    <a:srgbClr val="0033CC"/>
                  </a:solidFill>
                </a:endParaRPr>
              </a:p>
            </p:txBody>
          </p:sp>
          <p:sp>
            <p:nvSpPr>
              <p:cNvPr id="40001" name="Line 5"/>
              <p:cNvSpPr>
                <a:spLocks noChangeShapeType="1"/>
              </p:cNvSpPr>
              <p:nvPr/>
            </p:nvSpPr>
            <p:spPr bwMode="auto">
              <a:xfrm flipH="1">
                <a:off x="2505" y="2619"/>
                <a:ext cx="1475" cy="0"/>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002" name="Line 6"/>
              <p:cNvSpPr>
                <a:spLocks noChangeShapeType="1"/>
              </p:cNvSpPr>
              <p:nvPr/>
            </p:nvSpPr>
            <p:spPr bwMode="auto">
              <a:xfrm flipV="1">
                <a:off x="2505" y="2120"/>
                <a:ext cx="0" cy="498"/>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0003" name="Line 7"/>
              <p:cNvSpPr>
                <a:spLocks noChangeShapeType="1"/>
              </p:cNvSpPr>
              <p:nvPr/>
            </p:nvSpPr>
            <p:spPr bwMode="auto">
              <a:xfrm>
                <a:off x="2505" y="2112"/>
                <a:ext cx="1475"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pic>
          <p:nvPicPr>
            <p:cNvPr id="70" name="Picture 5" descr="icon_ClaimCen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6230" y="4206875"/>
              <a:ext cx="801649"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AutoShape 8"/>
          <p:cNvSpPr>
            <a:spLocks noChangeArrowheads="1"/>
          </p:cNvSpPr>
          <p:nvPr/>
        </p:nvSpPr>
        <p:spPr bwMode="auto">
          <a:xfrm>
            <a:off x="620666" y="5439569"/>
            <a:ext cx="2999728" cy="177006"/>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72" name="AutoShape 8"/>
          <p:cNvSpPr>
            <a:spLocks noChangeArrowheads="1"/>
          </p:cNvSpPr>
          <p:nvPr/>
        </p:nvSpPr>
        <p:spPr bwMode="auto">
          <a:xfrm>
            <a:off x="775512" y="5940425"/>
            <a:ext cx="2690036" cy="158353"/>
          </a:xfrm>
          <a:prstGeom prst="roundRect">
            <a:avLst>
              <a:gd name="adj" fmla="val 16667"/>
            </a:avLst>
          </a:prstGeom>
          <a:noFill/>
          <a:ln w="19050"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solidFill>
                <a:srgbClr val="0033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down)">
                                      <p:cBhvr>
                                        <p:cTn id="22" dur="500"/>
                                        <p:tgtEl>
                                          <p:spTgt spid="72"/>
                                        </p:tgtEl>
                                      </p:cBhvr>
                                    </p:animEffect>
                                  </p:childTnLst>
                                </p:cTn>
                              </p:par>
                            </p:childTnLst>
                          </p:cTn>
                        </p:par>
                        <p:par>
                          <p:cTn id="23" fill="hold">
                            <p:stCondLst>
                              <p:cond delay="500"/>
                            </p:stCondLst>
                            <p:childTnLst>
                              <p:par>
                                <p:cTn id="24" presetID="17"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94640" y="426720"/>
            <a:ext cx="8696960" cy="5709920"/>
          </a:xfrm>
          <a:prstGeom prst="rect">
            <a:avLst/>
          </a:prstGeom>
        </p:spPr>
      </p:pic>
    </p:spTree>
    <p:extLst>
      <p:ext uri="{BB962C8B-B14F-4D97-AF65-F5344CB8AC3E}">
        <p14:creationId xmlns:p14="http://schemas.microsoft.com/office/powerpoint/2010/main" val="41799327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824" y="935038"/>
            <a:ext cx="5795135" cy="3581400"/>
          </a:xfrm>
          <a:prstGeom prst="rect">
            <a:avLst/>
          </a:prstGeom>
        </p:spPr>
      </p:pic>
      <p:pic>
        <p:nvPicPr>
          <p:cNvPr id="6" name="Picture 5"/>
          <p:cNvPicPr>
            <a:picLocks noChangeAspect="1"/>
          </p:cNvPicPr>
          <p:nvPr/>
        </p:nvPicPr>
        <p:blipFill>
          <a:blip r:embed="rId4"/>
          <a:stretch>
            <a:fillRect/>
          </a:stretch>
        </p:blipFill>
        <p:spPr>
          <a:xfrm>
            <a:off x="165082" y="3942080"/>
            <a:ext cx="4103543" cy="2890730"/>
          </a:xfrm>
          <a:prstGeom prst="rect">
            <a:avLst/>
          </a:prstGeom>
        </p:spPr>
      </p:pic>
      <p:pic>
        <p:nvPicPr>
          <p:cNvPr id="5" name="Picture 4"/>
          <p:cNvPicPr>
            <a:picLocks noChangeAspect="1"/>
          </p:cNvPicPr>
          <p:nvPr/>
        </p:nvPicPr>
        <p:blipFill rotWithShape="1">
          <a:blip r:embed="rId5"/>
          <a:srcRect l="1" r="3543"/>
          <a:stretch/>
        </p:blipFill>
        <p:spPr>
          <a:xfrm>
            <a:off x="6109277" y="732850"/>
            <a:ext cx="2894751" cy="4031800"/>
          </a:xfrm>
          <a:prstGeom prst="rect">
            <a:avLst/>
          </a:prstGeom>
        </p:spPr>
      </p:pic>
      <p:sp>
        <p:nvSpPr>
          <p:cNvPr id="41987" name="Rectangle 2"/>
          <p:cNvSpPr>
            <a:spLocks noGrp="1" noChangeArrowheads="1"/>
          </p:cNvSpPr>
          <p:nvPr>
            <p:ph type="title"/>
          </p:nvPr>
        </p:nvSpPr>
        <p:spPr>
          <a:xfrm>
            <a:off x="495300" y="192088"/>
            <a:ext cx="8318500" cy="742950"/>
          </a:xfrm>
        </p:spPr>
        <p:txBody>
          <a:bodyPr/>
          <a:lstStyle/>
          <a:p>
            <a:pPr eaLnBrk="1" hangingPunct="1"/>
            <a:r>
              <a:rPr lang="en-US"/>
              <a:t>Referential integrity beyond LOB model: example</a:t>
            </a:r>
          </a:p>
        </p:txBody>
      </p:sp>
      <p:sp>
        <p:nvSpPr>
          <p:cNvPr id="18" name="TextBox 17"/>
          <p:cNvSpPr txBox="1"/>
          <p:nvPr/>
        </p:nvSpPr>
        <p:spPr>
          <a:xfrm>
            <a:off x="7627793" y="1834291"/>
            <a:ext cx="384464" cy="584775"/>
          </a:xfrm>
          <a:prstGeom prst="rect">
            <a:avLst/>
          </a:prstGeom>
          <a:noFill/>
        </p:spPr>
        <p:txBody>
          <a:bodyPr wrap="square" rtlCol="0">
            <a:spAutoFit/>
          </a:bodyPr>
          <a:lstStyle/>
          <a:p>
            <a:r>
              <a:rPr lang="en-US" sz="3200">
                <a:solidFill>
                  <a:srgbClr val="C00000"/>
                </a:solidFill>
                <a:latin typeface="Wingdings 2" pitchFamily="18" charset="2"/>
              </a:rPr>
              <a:t>v</a:t>
            </a:r>
          </a:p>
        </p:txBody>
      </p:sp>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6742" y="4638696"/>
            <a:ext cx="4381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539776" y="4725538"/>
            <a:ext cx="384464" cy="584775"/>
          </a:xfrm>
          <a:prstGeom prst="rect">
            <a:avLst/>
          </a:prstGeom>
          <a:noFill/>
        </p:spPr>
        <p:txBody>
          <a:bodyPr wrap="square" rtlCol="0">
            <a:spAutoFit/>
          </a:bodyPr>
          <a:lstStyle/>
          <a:p>
            <a:r>
              <a:rPr lang="en-US" sz="3200">
                <a:solidFill>
                  <a:srgbClr val="C00000"/>
                </a:solidFill>
                <a:latin typeface="Wingdings 2" pitchFamily="18" charset="2"/>
              </a:rPr>
              <a:t>w</a:t>
            </a:r>
          </a:p>
        </p:txBody>
      </p:sp>
      <p:sp>
        <p:nvSpPr>
          <p:cNvPr id="25" name="AutoShape 8"/>
          <p:cNvSpPr>
            <a:spLocks noChangeArrowheads="1"/>
          </p:cNvSpPr>
          <p:nvPr/>
        </p:nvSpPr>
        <p:spPr bwMode="auto">
          <a:xfrm>
            <a:off x="1973338" y="984910"/>
            <a:ext cx="1335147" cy="159228"/>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 name="AutoShape 8"/>
          <p:cNvSpPr>
            <a:spLocks noChangeArrowheads="1"/>
          </p:cNvSpPr>
          <p:nvPr/>
        </p:nvSpPr>
        <p:spPr bwMode="auto">
          <a:xfrm>
            <a:off x="2905882" y="6552668"/>
            <a:ext cx="707018" cy="280142"/>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grpSp>
        <p:nvGrpSpPr>
          <p:cNvPr id="12" name="Group 78"/>
          <p:cNvGrpSpPr>
            <a:grpSpLocks/>
          </p:cNvGrpSpPr>
          <p:nvPr/>
        </p:nvGrpSpPr>
        <p:grpSpPr bwMode="auto">
          <a:xfrm>
            <a:off x="8610600" y="63500"/>
            <a:ext cx="469900" cy="501650"/>
            <a:chOff x="2967" y="1718"/>
            <a:chExt cx="467" cy="499"/>
          </a:xfrm>
        </p:grpSpPr>
        <p:sp>
          <p:nvSpPr>
            <p:cNvPr id="13" name="Rectangle 79"/>
            <p:cNvSpPr>
              <a:spLocks noChangeArrowheads="1"/>
            </p:cNvSpPr>
            <p:nvPr/>
          </p:nvSpPr>
          <p:spPr bwMode="hidden">
            <a:xfrm>
              <a:off x="2967" y="171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4" name="Rectangle 80"/>
            <p:cNvSpPr>
              <a:spLocks noChangeArrowheads="1"/>
            </p:cNvSpPr>
            <p:nvPr/>
          </p:nvSpPr>
          <p:spPr bwMode="hidden">
            <a:xfrm>
              <a:off x="3043" y="1810"/>
              <a:ext cx="315" cy="315"/>
            </a:xfrm>
            <a:prstGeom prst="rect">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sp>
        <p:nvSpPr>
          <p:cNvPr id="22" name="TextBox 21"/>
          <p:cNvSpPr txBox="1"/>
          <p:nvPr/>
        </p:nvSpPr>
        <p:spPr>
          <a:xfrm>
            <a:off x="5307676" y="3465579"/>
            <a:ext cx="384464" cy="584775"/>
          </a:xfrm>
          <a:prstGeom prst="rect">
            <a:avLst/>
          </a:prstGeom>
          <a:noFill/>
        </p:spPr>
        <p:txBody>
          <a:bodyPr wrap="square" rtlCol="0">
            <a:spAutoFit/>
          </a:bodyPr>
          <a:lstStyle/>
          <a:p>
            <a:r>
              <a:rPr lang="en-US" sz="3200">
                <a:solidFill>
                  <a:srgbClr val="C00000"/>
                </a:solidFill>
                <a:latin typeface="Wingdings 2" pitchFamily="18" charset="2"/>
              </a:rPr>
              <a:t>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7"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8504" y="567236"/>
            <a:ext cx="4395994" cy="5543550"/>
          </a:xfrm>
          <a:prstGeom prst="rect">
            <a:avLst/>
          </a:prstGeom>
        </p:spPr>
      </p:pic>
      <p:sp>
        <p:nvSpPr>
          <p:cNvPr id="2" name="Title 1"/>
          <p:cNvSpPr>
            <a:spLocks noGrp="1"/>
          </p:cNvSpPr>
          <p:nvPr>
            <p:ph type="title"/>
          </p:nvPr>
        </p:nvSpPr>
        <p:spPr/>
        <p:txBody>
          <a:bodyPr/>
          <a:lstStyle/>
          <a:p>
            <a:r>
              <a:rPr lang="en-US"/>
              <a:t>Viewing External Typelists in LOB Typelists</a:t>
            </a:r>
          </a:p>
        </p:txBody>
      </p:sp>
      <p:sp>
        <p:nvSpPr>
          <p:cNvPr id="5" name="Text Box 62"/>
          <p:cNvSpPr txBox="1">
            <a:spLocks noChangeArrowheads="1"/>
          </p:cNvSpPr>
          <p:nvPr/>
        </p:nvSpPr>
        <p:spPr bwMode="auto">
          <a:xfrm>
            <a:off x="6336728" y="4741946"/>
            <a:ext cx="173870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sz="1800" b="0"/>
              <a:t>External </a:t>
            </a:r>
            <a:r>
              <a:rPr lang="en-US" sz="1800" b="0" err="1"/>
              <a:t>typecode</a:t>
            </a:r>
            <a:r>
              <a:rPr lang="en-US" sz="1800" b="0"/>
              <a:t> and Typelist referenced and configured is visible</a:t>
            </a:r>
          </a:p>
        </p:txBody>
      </p:sp>
      <p:sp>
        <p:nvSpPr>
          <p:cNvPr id="6" name="Line 73"/>
          <p:cNvSpPr>
            <a:spLocks noChangeShapeType="1"/>
          </p:cNvSpPr>
          <p:nvPr/>
        </p:nvSpPr>
        <p:spPr bwMode="auto">
          <a:xfrm flipH="1" flipV="1">
            <a:off x="5394959" y="5252719"/>
            <a:ext cx="941767" cy="13862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 name="AutoShape 8"/>
          <p:cNvSpPr>
            <a:spLocks noChangeArrowheads="1"/>
          </p:cNvSpPr>
          <p:nvPr/>
        </p:nvSpPr>
        <p:spPr bwMode="auto">
          <a:xfrm>
            <a:off x="2891575" y="567236"/>
            <a:ext cx="1509852" cy="31000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8" name="AutoShape 8"/>
          <p:cNvSpPr>
            <a:spLocks noChangeArrowheads="1"/>
          </p:cNvSpPr>
          <p:nvPr/>
        </p:nvSpPr>
        <p:spPr bwMode="auto">
          <a:xfrm>
            <a:off x="3102913" y="5811513"/>
            <a:ext cx="2796417" cy="26765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9" name="Line 73"/>
          <p:cNvSpPr>
            <a:spLocks noChangeShapeType="1"/>
          </p:cNvSpPr>
          <p:nvPr/>
        </p:nvSpPr>
        <p:spPr bwMode="auto">
          <a:xfrm>
            <a:off x="1169621" y="5391343"/>
            <a:ext cx="1863191" cy="51356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0" name="Text Box 62"/>
          <p:cNvSpPr txBox="1">
            <a:spLocks noChangeArrowheads="1"/>
          </p:cNvSpPr>
          <p:nvPr/>
        </p:nvSpPr>
        <p:spPr bwMode="auto">
          <a:xfrm>
            <a:off x="218914" y="4837345"/>
            <a:ext cx="16630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sz="1800" b="0"/>
              <a:t>Incoming and Outgoing External Typelists</a:t>
            </a:r>
          </a:p>
        </p:txBody>
      </p:sp>
      <p:sp>
        <p:nvSpPr>
          <p:cNvPr id="11" name="Content Placeholder 2"/>
          <p:cNvSpPr>
            <a:spLocks noGrp="1"/>
          </p:cNvSpPr>
          <p:nvPr>
            <p:ph idx="1"/>
          </p:nvPr>
        </p:nvSpPr>
        <p:spPr>
          <a:xfrm>
            <a:off x="6100048" y="695232"/>
            <a:ext cx="2754101" cy="5486400"/>
          </a:xfrm>
        </p:spPr>
        <p:txBody>
          <a:bodyPr/>
          <a:lstStyle/>
          <a:p>
            <a:r>
              <a:rPr lang="en-US" sz="2200" b="1"/>
              <a:t>Incoming Categories </a:t>
            </a:r>
            <a:r>
              <a:rPr lang="en-US" sz="2200"/>
              <a:t>are all external references </a:t>
            </a:r>
            <a:r>
              <a:rPr lang="en-US" sz="2200" i="1"/>
              <a:t>to</a:t>
            </a:r>
            <a:r>
              <a:rPr lang="en-US" sz="2200"/>
              <a:t> </a:t>
            </a:r>
            <a:r>
              <a:rPr lang="en-US" sz="2200" err="1"/>
              <a:t>typekeys</a:t>
            </a:r>
            <a:r>
              <a:rPr lang="en-US" sz="2200"/>
              <a:t> in this typelist.</a:t>
            </a:r>
          </a:p>
          <a:p>
            <a:r>
              <a:rPr lang="en-US" sz="2200" b="1"/>
              <a:t>Outgoing Categories </a:t>
            </a:r>
            <a:r>
              <a:rPr lang="en-US" sz="2200"/>
              <a:t>are references </a:t>
            </a:r>
            <a:r>
              <a:rPr lang="en-US" sz="2200" i="1"/>
              <a:t>from</a:t>
            </a:r>
            <a:r>
              <a:rPr lang="en-US" sz="2200"/>
              <a:t> </a:t>
            </a:r>
            <a:r>
              <a:rPr lang="en-US" sz="2200" err="1"/>
              <a:t>typekeys</a:t>
            </a:r>
            <a:r>
              <a:rPr lang="en-US" sz="2200"/>
              <a:t> in this typelist.</a:t>
            </a:r>
          </a:p>
        </p:txBody>
      </p:sp>
    </p:spTree>
    <p:extLst>
      <p:ext uri="{BB962C8B-B14F-4D97-AF65-F5344CB8AC3E}">
        <p14:creationId xmlns:p14="http://schemas.microsoft.com/office/powerpoint/2010/main" val="4121262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06264" y="1031643"/>
            <a:ext cx="4127343" cy="4552734"/>
          </a:xfrm>
          <a:prstGeom prst="rect">
            <a:avLst/>
          </a:prstGeom>
        </p:spPr>
      </p:pic>
      <p:pic>
        <p:nvPicPr>
          <p:cNvPr id="10" name="Picture 9"/>
          <p:cNvPicPr>
            <a:picLocks noChangeAspect="1"/>
          </p:cNvPicPr>
          <p:nvPr/>
        </p:nvPicPr>
        <p:blipFill>
          <a:blip r:embed="rId4"/>
          <a:stretch>
            <a:fillRect/>
          </a:stretch>
        </p:blipFill>
        <p:spPr>
          <a:xfrm>
            <a:off x="5701263" y="2166229"/>
            <a:ext cx="3461406" cy="3000375"/>
          </a:xfrm>
          <a:prstGeom prst="rect">
            <a:avLst/>
          </a:prstGeom>
        </p:spPr>
      </p:pic>
      <p:sp>
        <p:nvSpPr>
          <p:cNvPr id="2" name="Title 1"/>
          <p:cNvSpPr>
            <a:spLocks noGrp="1"/>
          </p:cNvSpPr>
          <p:nvPr>
            <p:ph type="title"/>
          </p:nvPr>
        </p:nvSpPr>
        <p:spPr/>
        <p:txBody>
          <a:bodyPr/>
          <a:lstStyle/>
          <a:p>
            <a:r>
              <a:rPr lang="en-US"/>
              <a:t>Examples: Incoming and Outgoing Categories to External Typelists</a:t>
            </a:r>
          </a:p>
        </p:txBody>
      </p:sp>
      <p:sp>
        <p:nvSpPr>
          <p:cNvPr id="4" name="Rectangle 8"/>
          <p:cNvSpPr>
            <a:spLocks noChangeArrowheads="1"/>
          </p:cNvSpPr>
          <p:nvPr/>
        </p:nvSpPr>
        <p:spPr bwMode="auto">
          <a:xfrm>
            <a:off x="4214255" y="540930"/>
            <a:ext cx="1937618" cy="476250"/>
          </a:xfrm>
          <a:prstGeom prst="rect">
            <a:avLst/>
          </a:prstGeom>
          <a:solidFill>
            <a:schemeClr val="tx1"/>
          </a:solidFill>
          <a:ln w="28575" algn="ctr">
            <a:solidFill>
              <a:schemeClr val="bg1"/>
            </a:solidFill>
            <a:miter lim="800000"/>
            <a:headEnd/>
            <a:tailEnd/>
          </a:ln>
        </p:spPr>
        <p:txBody>
          <a:bodyPr wrap="square" lIns="0" tIns="0" rIns="0" bIns="0" anchor="ctr">
            <a:spAutoFit/>
          </a:bodyPr>
          <a:lstStyle/>
          <a:p>
            <a:endParaRPr lang="en-US"/>
          </a:p>
        </p:txBody>
      </p:sp>
      <p:sp>
        <p:nvSpPr>
          <p:cNvPr id="5" name="Text Box 36"/>
          <p:cNvSpPr txBox="1">
            <a:spLocks noChangeArrowheads="1"/>
          </p:cNvSpPr>
          <p:nvPr/>
        </p:nvSpPr>
        <p:spPr bwMode="auto">
          <a:xfrm>
            <a:off x="3849998" y="596707"/>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err="1">
                <a:solidFill>
                  <a:schemeClr val="bg1"/>
                </a:solidFill>
              </a:rPr>
              <a:t>LossType</a:t>
            </a:r>
            <a:endParaRPr lang="en-US" b="0">
              <a:solidFill>
                <a:schemeClr val="bg1"/>
              </a:solidFill>
            </a:endParaRPr>
          </a:p>
        </p:txBody>
      </p:sp>
      <p:sp>
        <p:nvSpPr>
          <p:cNvPr id="6" name="Rectangle 46"/>
          <p:cNvSpPr>
            <a:spLocks noChangeArrowheads="1"/>
          </p:cNvSpPr>
          <p:nvPr/>
        </p:nvSpPr>
        <p:spPr bwMode="auto">
          <a:xfrm>
            <a:off x="125963" y="933450"/>
            <a:ext cx="2292350" cy="2005013"/>
          </a:xfrm>
          <a:prstGeom prst="rect">
            <a:avLst/>
          </a:prstGeom>
          <a:solidFill>
            <a:schemeClr val="tx1"/>
          </a:solidFill>
          <a:ln w="28575" algn="ctr">
            <a:solidFill>
              <a:srgbClr val="FF0000"/>
            </a:solidFill>
            <a:miter lim="800000"/>
            <a:headEnd/>
            <a:tailEnd/>
          </a:ln>
        </p:spPr>
        <p:txBody>
          <a:bodyPr lIns="0" tIns="0" rIns="0" bIns="0" anchor="ctr">
            <a:spAutoFit/>
          </a:bodyPr>
          <a:lstStyle/>
          <a:p>
            <a:endParaRPr lang="en-US"/>
          </a:p>
        </p:txBody>
      </p:sp>
      <p:sp>
        <p:nvSpPr>
          <p:cNvPr id="7" name="Text Box 47"/>
          <p:cNvSpPr txBox="1">
            <a:spLocks noChangeArrowheads="1"/>
          </p:cNvSpPr>
          <p:nvPr/>
        </p:nvSpPr>
        <p:spPr bwMode="auto">
          <a:xfrm>
            <a:off x="167238" y="949325"/>
            <a:ext cx="222885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600" b="0" err="1"/>
              <a:t>ClaimantType</a:t>
            </a:r>
            <a:br>
              <a:rPr lang="en-US" sz="1600" b="0"/>
            </a:br>
            <a:r>
              <a:rPr lang="en-US" sz="1600" b="0" err="1"/>
              <a:t>LossCause</a:t>
            </a:r>
            <a:br>
              <a:rPr lang="en-US" sz="1600" b="0"/>
            </a:br>
            <a:r>
              <a:rPr lang="en-US" sz="1600" b="0" err="1"/>
              <a:t>MetroReportType</a:t>
            </a:r>
            <a:br>
              <a:rPr lang="en-US" sz="1600" b="0"/>
            </a:br>
            <a:r>
              <a:rPr lang="en-US" sz="1600" b="0" err="1"/>
              <a:t>OfficialType</a:t>
            </a:r>
            <a:br>
              <a:rPr lang="en-US" sz="1600" b="0"/>
            </a:br>
            <a:r>
              <a:rPr lang="en-US" sz="1600" b="0" err="1"/>
              <a:t>PriContributingFactors</a:t>
            </a:r>
            <a:r>
              <a:rPr lang="en-US" sz="1600" b="0"/>
              <a:t>*</a:t>
            </a:r>
            <a:br>
              <a:rPr lang="en-US" sz="1600" b="0"/>
            </a:br>
            <a:r>
              <a:rPr lang="en-US" sz="1600" b="0" err="1"/>
              <a:t>QuickClaimDefault</a:t>
            </a:r>
            <a:br>
              <a:rPr lang="en-US" sz="1600" b="0"/>
            </a:br>
            <a:r>
              <a:rPr lang="en-US" sz="1600" b="0" err="1"/>
              <a:t>ResolutionType</a:t>
            </a:r>
            <a:br>
              <a:rPr lang="en-US" sz="1600" b="0"/>
            </a:br>
            <a:r>
              <a:rPr lang="en-US" sz="1600" b="0" err="1"/>
              <a:t>SeverityType</a:t>
            </a:r>
            <a:endParaRPr lang="en-US" sz="1600" b="0"/>
          </a:p>
        </p:txBody>
      </p:sp>
      <p:sp>
        <p:nvSpPr>
          <p:cNvPr id="8" name="Line 48"/>
          <p:cNvSpPr>
            <a:spLocks noChangeShapeType="1"/>
          </p:cNvSpPr>
          <p:nvPr/>
        </p:nvSpPr>
        <p:spPr bwMode="auto">
          <a:xfrm flipV="1">
            <a:off x="2408788" y="849312"/>
            <a:ext cx="1428510" cy="581026"/>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2" name="Line 48"/>
          <p:cNvSpPr>
            <a:spLocks noChangeShapeType="1"/>
          </p:cNvSpPr>
          <p:nvPr/>
        </p:nvSpPr>
        <p:spPr bwMode="auto">
          <a:xfrm>
            <a:off x="2396088" y="2905126"/>
            <a:ext cx="414262" cy="139082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3" name="AutoShape 8"/>
          <p:cNvSpPr>
            <a:spLocks noChangeArrowheads="1"/>
          </p:cNvSpPr>
          <p:nvPr/>
        </p:nvSpPr>
        <p:spPr bwMode="auto">
          <a:xfrm>
            <a:off x="3006084" y="2063237"/>
            <a:ext cx="2164483" cy="20598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4" name="AutoShape 8"/>
          <p:cNvSpPr>
            <a:spLocks noChangeArrowheads="1"/>
          </p:cNvSpPr>
          <p:nvPr/>
        </p:nvSpPr>
        <p:spPr bwMode="auto">
          <a:xfrm>
            <a:off x="2993395" y="4322054"/>
            <a:ext cx="2422911" cy="168032"/>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5" name="AutoShape 8"/>
          <p:cNvSpPr>
            <a:spLocks noChangeArrowheads="1"/>
          </p:cNvSpPr>
          <p:nvPr/>
        </p:nvSpPr>
        <p:spPr bwMode="auto">
          <a:xfrm>
            <a:off x="2942150" y="2294177"/>
            <a:ext cx="2164483" cy="91100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9" name="Left Brace 8"/>
          <p:cNvSpPr/>
          <p:nvPr/>
        </p:nvSpPr>
        <p:spPr bwMode="auto">
          <a:xfrm>
            <a:off x="2711459" y="2063237"/>
            <a:ext cx="281935" cy="3261888"/>
          </a:xfrm>
          <a:prstGeom prst="leftBrace">
            <a:avLst/>
          </a:prstGeom>
          <a:noFill/>
          <a:ln w="12700"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30000"/>
              </a:spcAft>
              <a:buClr>
                <a:schemeClr val="tx1"/>
              </a:buClr>
              <a:buSzTx/>
              <a:buFontTx/>
              <a:buNone/>
              <a:tabLst/>
            </a:pPr>
            <a:endParaRPr kumimoji="0" lang="en-US" sz="2000" b="1" i="0" u="none" strike="noStrike" cap="none" normalizeH="0" baseline="0">
              <a:ln>
                <a:noFill/>
              </a:ln>
              <a:solidFill>
                <a:srgbClr val="FF0000"/>
              </a:solidFill>
              <a:effectLst/>
              <a:latin typeface="Arial" charset="0"/>
            </a:endParaRPr>
          </a:p>
        </p:txBody>
      </p:sp>
      <p:sp>
        <p:nvSpPr>
          <p:cNvPr id="22" name="Rectangle 13"/>
          <p:cNvSpPr>
            <a:spLocks noChangeArrowheads="1"/>
          </p:cNvSpPr>
          <p:nvPr/>
        </p:nvSpPr>
        <p:spPr bwMode="auto">
          <a:xfrm>
            <a:off x="2878217" y="6031238"/>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23" name="Text Box 41"/>
          <p:cNvSpPr txBox="1">
            <a:spLocks noChangeArrowheads="1"/>
          </p:cNvSpPr>
          <p:nvPr/>
        </p:nvSpPr>
        <p:spPr bwMode="auto">
          <a:xfrm>
            <a:off x="3026838" y="6118550"/>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ExposureType</a:t>
            </a:r>
          </a:p>
        </p:txBody>
      </p:sp>
      <p:sp>
        <p:nvSpPr>
          <p:cNvPr id="24" name="Rectangle 62"/>
          <p:cNvSpPr>
            <a:spLocks noChangeArrowheads="1"/>
          </p:cNvSpPr>
          <p:nvPr/>
        </p:nvSpPr>
        <p:spPr bwMode="auto">
          <a:xfrm>
            <a:off x="5669513" y="6029650"/>
            <a:ext cx="2292350" cy="476250"/>
          </a:xfrm>
          <a:prstGeom prst="rect">
            <a:avLst/>
          </a:prstGeom>
          <a:solidFill>
            <a:schemeClr val="tx1"/>
          </a:solidFill>
          <a:ln w="28575" algn="ctr">
            <a:solidFill>
              <a:srgbClr val="FF0000"/>
            </a:solidFill>
            <a:miter lim="800000"/>
            <a:headEnd/>
            <a:tailEnd/>
          </a:ln>
        </p:spPr>
        <p:txBody>
          <a:bodyPr wrap="none" lIns="0" tIns="0" rIns="0" bIns="0" anchor="ctr">
            <a:spAutoFit/>
          </a:bodyPr>
          <a:lstStyle/>
          <a:p>
            <a:endParaRPr lang="en-US"/>
          </a:p>
        </p:txBody>
      </p:sp>
      <p:sp>
        <p:nvSpPr>
          <p:cNvPr id="25" name="Text Box 63"/>
          <p:cNvSpPr txBox="1">
            <a:spLocks noChangeArrowheads="1"/>
          </p:cNvSpPr>
          <p:nvPr/>
        </p:nvSpPr>
        <p:spPr bwMode="auto">
          <a:xfrm>
            <a:off x="5701263" y="6116963"/>
            <a:ext cx="22288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600" b="0"/>
              <a:t>Incident</a:t>
            </a:r>
          </a:p>
        </p:txBody>
      </p:sp>
      <p:sp>
        <p:nvSpPr>
          <p:cNvPr id="26" name="Line 64"/>
          <p:cNvSpPr>
            <a:spLocks noChangeShapeType="1"/>
          </p:cNvSpPr>
          <p:nvPr/>
        </p:nvSpPr>
        <p:spPr bwMode="auto">
          <a:xfrm>
            <a:off x="5183738" y="6267775"/>
            <a:ext cx="465137"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8" name="Line 48"/>
          <p:cNvSpPr>
            <a:spLocks noChangeShapeType="1"/>
          </p:cNvSpPr>
          <p:nvPr/>
        </p:nvSpPr>
        <p:spPr bwMode="auto">
          <a:xfrm flipV="1">
            <a:off x="6984668" y="2533788"/>
            <a:ext cx="178132" cy="348630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9" name="AutoShape 8"/>
          <p:cNvSpPr>
            <a:spLocks noChangeArrowheads="1"/>
          </p:cNvSpPr>
          <p:nvPr/>
        </p:nvSpPr>
        <p:spPr bwMode="auto">
          <a:xfrm>
            <a:off x="5707391" y="2327803"/>
            <a:ext cx="2164483" cy="20598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extLst>
      <p:ext uri="{BB962C8B-B14F-4D97-AF65-F5344CB8AC3E}">
        <p14:creationId xmlns:p14="http://schemas.microsoft.com/office/powerpoint/2010/main" val="613146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Non-LOB dependent typelists </a:t>
            </a:r>
          </a:p>
        </p:txBody>
      </p:sp>
      <p:grpSp>
        <p:nvGrpSpPr>
          <p:cNvPr id="4" name="Group 2"/>
          <p:cNvGrpSpPr>
            <a:grpSpLocks/>
          </p:cNvGrpSpPr>
          <p:nvPr/>
        </p:nvGrpSpPr>
        <p:grpSpPr bwMode="auto">
          <a:xfrm rot="10800000">
            <a:off x="4267200" y="5391150"/>
            <a:ext cx="555625" cy="450850"/>
            <a:chOff x="4529" y="978"/>
            <a:chExt cx="350" cy="284"/>
          </a:xfrm>
        </p:grpSpPr>
        <p:sp>
          <p:nvSpPr>
            <p:cNvPr id="5" name="Line 3"/>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 name="Line 4"/>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 name="Line 5"/>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8" name="Rectangle 8"/>
          <p:cNvSpPr>
            <a:spLocks noChangeArrowheads="1"/>
          </p:cNvSpPr>
          <p:nvPr/>
        </p:nvSpPr>
        <p:spPr bwMode="auto">
          <a:xfrm>
            <a:off x="3398838" y="1190625"/>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9" name="Rectangle 9"/>
          <p:cNvSpPr>
            <a:spLocks noChangeArrowheads="1"/>
          </p:cNvSpPr>
          <p:nvPr/>
        </p:nvSpPr>
        <p:spPr bwMode="auto">
          <a:xfrm>
            <a:off x="3398838" y="2122488"/>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10" name="Rectangle 10"/>
          <p:cNvSpPr>
            <a:spLocks noChangeArrowheads="1"/>
          </p:cNvSpPr>
          <p:nvPr/>
        </p:nvSpPr>
        <p:spPr bwMode="auto">
          <a:xfrm>
            <a:off x="3400425" y="3054350"/>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11" name="Rectangle 11"/>
          <p:cNvSpPr>
            <a:spLocks noChangeArrowheads="1"/>
          </p:cNvSpPr>
          <p:nvPr/>
        </p:nvSpPr>
        <p:spPr bwMode="auto">
          <a:xfrm>
            <a:off x="3400425" y="3987800"/>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12" name="Rectangle 12"/>
          <p:cNvSpPr>
            <a:spLocks noChangeArrowheads="1"/>
          </p:cNvSpPr>
          <p:nvPr/>
        </p:nvSpPr>
        <p:spPr bwMode="auto">
          <a:xfrm>
            <a:off x="3400425" y="4919663"/>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sp>
        <p:nvSpPr>
          <p:cNvPr id="13" name="Rectangle 13"/>
          <p:cNvSpPr>
            <a:spLocks noChangeArrowheads="1"/>
          </p:cNvSpPr>
          <p:nvPr/>
        </p:nvSpPr>
        <p:spPr bwMode="auto">
          <a:xfrm>
            <a:off x="3398838" y="5853113"/>
            <a:ext cx="2292350" cy="476250"/>
          </a:xfrm>
          <a:prstGeom prst="rect">
            <a:avLst/>
          </a:prstGeom>
          <a:solidFill>
            <a:schemeClr val="tx1"/>
          </a:solidFill>
          <a:ln w="28575" algn="ctr">
            <a:solidFill>
              <a:schemeClr val="bg1"/>
            </a:solidFill>
            <a:miter lim="800000"/>
            <a:headEnd/>
            <a:tailEnd/>
          </a:ln>
        </p:spPr>
        <p:txBody>
          <a:bodyPr wrap="none" lIns="0" tIns="0" rIns="0" bIns="0" anchor="ctr">
            <a:spAutoFit/>
          </a:bodyPr>
          <a:lstStyle/>
          <a:p>
            <a:endParaRPr lang="en-US"/>
          </a:p>
        </p:txBody>
      </p:sp>
      <p:grpSp>
        <p:nvGrpSpPr>
          <p:cNvPr id="14" name="Group 14"/>
          <p:cNvGrpSpPr>
            <a:grpSpLocks/>
          </p:cNvGrpSpPr>
          <p:nvPr/>
        </p:nvGrpSpPr>
        <p:grpSpPr bwMode="auto">
          <a:xfrm>
            <a:off x="4267200" y="1666875"/>
            <a:ext cx="555625" cy="450850"/>
            <a:chOff x="4529" y="978"/>
            <a:chExt cx="350" cy="284"/>
          </a:xfrm>
        </p:grpSpPr>
        <p:sp>
          <p:nvSpPr>
            <p:cNvPr id="15" name="Line 15"/>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 name="Line 16"/>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 name="Line 17"/>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8" name="Group 18"/>
          <p:cNvGrpSpPr>
            <a:grpSpLocks/>
          </p:cNvGrpSpPr>
          <p:nvPr/>
        </p:nvGrpSpPr>
        <p:grpSpPr bwMode="auto">
          <a:xfrm>
            <a:off x="4281488" y="4467225"/>
            <a:ext cx="555625" cy="450850"/>
            <a:chOff x="4529" y="978"/>
            <a:chExt cx="350" cy="284"/>
          </a:xfrm>
        </p:grpSpPr>
        <p:sp>
          <p:nvSpPr>
            <p:cNvPr id="19" name="Line 19"/>
            <p:cNvSpPr>
              <a:spLocks noChangeShapeType="1"/>
            </p:cNvSpPr>
            <p:nvPr/>
          </p:nvSpPr>
          <p:spPr bwMode="auto">
            <a:xfrm>
              <a:off x="4703" y="978"/>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 name="Line 20"/>
            <p:cNvSpPr>
              <a:spLocks noChangeShapeType="1"/>
            </p:cNvSpPr>
            <p:nvPr/>
          </p:nvSpPr>
          <p:spPr bwMode="auto">
            <a:xfrm flipH="1">
              <a:off x="4529"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 name="Line 21"/>
            <p:cNvSpPr>
              <a:spLocks noChangeShapeType="1"/>
            </p:cNvSpPr>
            <p:nvPr/>
          </p:nvSpPr>
          <p:spPr bwMode="auto">
            <a:xfrm>
              <a:off x="4705" y="1120"/>
              <a:ext cx="174" cy="1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22" name="Group 22"/>
          <p:cNvGrpSpPr>
            <a:grpSpLocks/>
          </p:cNvGrpSpPr>
          <p:nvPr/>
        </p:nvGrpSpPr>
        <p:grpSpPr bwMode="auto">
          <a:xfrm>
            <a:off x="4262438" y="3521075"/>
            <a:ext cx="566737" cy="450850"/>
            <a:chOff x="3362" y="3693"/>
            <a:chExt cx="357" cy="284"/>
          </a:xfrm>
        </p:grpSpPr>
        <p:grpSp>
          <p:nvGrpSpPr>
            <p:cNvPr id="23" name="Group 23"/>
            <p:cNvGrpSpPr>
              <a:grpSpLocks/>
            </p:cNvGrpSpPr>
            <p:nvPr/>
          </p:nvGrpSpPr>
          <p:grpSpPr bwMode="auto">
            <a:xfrm>
              <a:off x="3362" y="3693"/>
              <a:ext cx="357" cy="284"/>
              <a:chOff x="3314" y="3693"/>
              <a:chExt cx="357" cy="284"/>
            </a:xfrm>
          </p:grpSpPr>
          <p:sp>
            <p:nvSpPr>
              <p:cNvPr id="26" name="Line 24"/>
              <p:cNvSpPr>
                <a:spLocks noChangeShapeType="1"/>
              </p:cNvSpPr>
              <p:nvPr/>
            </p:nvSpPr>
            <p:spPr bwMode="auto">
              <a:xfrm flipH="1" flipV="1">
                <a:off x="3494" y="3693"/>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 name="Line 25"/>
              <p:cNvSpPr>
                <a:spLocks noChangeShapeType="1"/>
              </p:cNvSpPr>
              <p:nvPr/>
            </p:nvSpPr>
            <p:spPr bwMode="auto">
              <a:xfrm flipH="1">
                <a:off x="3314"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 name="Line 26"/>
              <p:cNvSpPr>
                <a:spLocks noChangeShapeType="1"/>
              </p:cNvSpPr>
              <p:nvPr/>
            </p:nvSpPr>
            <p:spPr bwMode="auto">
              <a:xfrm>
                <a:off x="3490"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24" name="Line 27"/>
            <p:cNvSpPr>
              <a:spLocks noChangeShapeType="1"/>
            </p:cNvSpPr>
            <p:nvPr/>
          </p:nvSpPr>
          <p:spPr bwMode="auto">
            <a:xfrm flipH="1" flipV="1">
              <a:off x="3362"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5" name="Line 28"/>
            <p:cNvSpPr>
              <a:spLocks noChangeShapeType="1"/>
            </p:cNvSpPr>
            <p:nvPr/>
          </p:nvSpPr>
          <p:spPr bwMode="auto">
            <a:xfrm flipV="1">
              <a:off x="3538"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29" name="Group 29"/>
          <p:cNvGrpSpPr>
            <a:grpSpLocks/>
          </p:cNvGrpSpPr>
          <p:nvPr/>
        </p:nvGrpSpPr>
        <p:grpSpPr bwMode="auto">
          <a:xfrm>
            <a:off x="4262438" y="2584450"/>
            <a:ext cx="566737" cy="450850"/>
            <a:chOff x="3362" y="3693"/>
            <a:chExt cx="357" cy="284"/>
          </a:xfrm>
        </p:grpSpPr>
        <p:grpSp>
          <p:nvGrpSpPr>
            <p:cNvPr id="30" name="Group 30"/>
            <p:cNvGrpSpPr>
              <a:grpSpLocks/>
            </p:cNvGrpSpPr>
            <p:nvPr/>
          </p:nvGrpSpPr>
          <p:grpSpPr bwMode="auto">
            <a:xfrm>
              <a:off x="3362" y="3693"/>
              <a:ext cx="357" cy="284"/>
              <a:chOff x="3314" y="3693"/>
              <a:chExt cx="357" cy="284"/>
            </a:xfrm>
          </p:grpSpPr>
          <p:sp>
            <p:nvSpPr>
              <p:cNvPr id="33" name="Line 31"/>
              <p:cNvSpPr>
                <a:spLocks noChangeShapeType="1"/>
              </p:cNvSpPr>
              <p:nvPr/>
            </p:nvSpPr>
            <p:spPr bwMode="auto">
              <a:xfrm flipH="1" flipV="1">
                <a:off x="3494" y="3693"/>
                <a:ext cx="0" cy="28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 name="Line 32"/>
              <p:cNvSpPr>
                <a:spLocks noChangeShapeType="1"/>
              </p:cNvSpPr>
              <p:nvPr/>
            </p:nvSpPr>
            <p:spPr bwMode="auto">
              <a:xfrm flipH="1">
                <a:off x="3314"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 name="Line 33"/>
              <p:cNvSpPr>
                <a:spLocks noChangeShapeType="1"/>
              </p:cNvSpPr>
              <p:nvPr/>
            </p:nvSpPr>
            <p:spPr bwMode="auto">
              <a:xfrm>
                <a:off x="3490" y="3875"/>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1" name="Line 34"/>
            <p:cNvSpPr>
              <a:spLocks noChangeShapeType="1"/>
            </p:cNvSpPr>
            <p:nvPr/>
          </p:nvSpPr>
          <p:spPr bwMode="auto">
            <a:xfrm flipH="1" flipV="1">
              <a:off x="3362"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2" name="Line 35"/>
            <p:cNvSpPr>
              <a:spLocks noChangeShapeType="1"/>
            </p:cNvSpPr>
            <p:nvPr/>
          </p:nvSpPr>
          <p:spPr bwMode="auto">
            <a:xfrm flipV="1">
              <a:off x="3538" y="3693"/>
              <a:ext cx="181" cy="10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36" name="Text Box 36"/>
          <p:cNvSpPr txBox="1">
            <a:spLocks noChangeArrowheads="1"/>
          </p:cNvSpPr>
          <p:nvPr/>
        </p:nvSpPr>
        <p:spPr bwMode="auto">
          <a:xfrm>
            <a:off x="3430588" y="1277938"/>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LossType</a:t>
            </a:r>
          </a:p>
        </p:txBody>
      </p:sp>
      <p:sp>
        <p:nvSpPr>
          <p:cNvPr id="37" name="Text Box 37"/>
          <p:cNvSpPr txBox="1">
            <a:spLocks noChangeArrowheads="1"/>
          </p:cNvSpPr>
          <p:nvPr/>
        </p:nvSpPr>
        <p:spPr bwMode="auto">
          <a:xfrm>
            <a:off x="3430588" y="2209800"/>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LOBCode</a:t>
            </a:r>
          </a:p>
        </p:txBody>
      </p:sp>
      <p:sp>
        <p:nvSpPr>
          <p:cNvPr id="38" name="Text Box 38"/>
          <p:cNvSpPr txBox="1">
            <a:spLocks noChangeArrowheads="1"/>
          </p:cNvSpPr>
          <p:nvPr/>
        </p:nvSpPr>
        <p:spPr bwMode="auto">
          <a:xfrm>
            <a:off x="3432175" y="3141663"/>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PolicyType</a:t>
            </a:r>
          </a:p>
        </p:txBody>
      </p:sp>
      <p:sp>
        <p:nvSpPr>
          <p:cNvPr id="39" name="Text Box 39"/>
          <p:cNvSpPr txBox="1">
            <a:spLocks noChangeArrowheads="1"/>
          </p:cNvSpPr>
          <p:nvPr/>
        </p:nvSpPr>
        <p:spPr bwMode="auto">
          <a:xfrm>
            <a:off x="3432175" y="4075113"/>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CoverageType</a:t>
            </a:r>
          </a:p>
        </p:txBody>
      </p:sp>
      <p:sp>
        <p:nvSpPr>
          <p:cNvPr id="40" name="Text Box 40"/>
          <p:cNvSpPr txBox="1">
            <a:spLocks noChangeArrowheads="1"/>
          </p:cNvSpPr>
          <p:nvPr/>
        </p:nvSpPr>
        <p:spPr bwMode="auto">
          <a:xfrm>
            <a:off x="3432175" y="500697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CoverageSubtype</a:t>
            </a:r>
          </a:p>
        </p:txBody>
      </p:sp>
      <p:sp>
        <p:nvSpPr>
          <p:cNvPr id="41" name="Text Box 41"/>
          <p:cNvSpPr txBox="1">
            <a:spLocks noChangeArrowheads="1"/>
          </p:cNvSpPr>
          <p:nvPr/>
        </p:nvSpPr>
        <p:spPr bwMode="auto">
          <a:xfrm>
            <a:off x="3430588" y="5940425"/>
            <a:ext cx="2228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b="0">
                <a:solidFill>
                  <a:schemeClr val="bg1"/>
                </a:solidFill>
              </a:rPr>
              <a:t>ExposureType</a:t>
            </a:r>
          </a:p>
        </p:txBody>
      </p:sp>
      <p:sp>
        <p:nvSpPr>
          <p:cNvPr id="47" name="Rectangle 46"/>
          <p:cNvSpPr>
            <a:spLocks noChangeArrowheads="1"/>
          </p:cNvSpPr>
          <p:nvPr/>
        </p:nvSpPr>
        <p:spPr bwMode="auto">
          <a:xfrm>
            <a:off x="670126" y="1295323"/>
            <a:ext cx="2251075" cy="344488"/>
          </a:xfrm>
          <a:prstGeom prst="rect">
            <a:avLst/>
          </a:prstGeom>
          <a:solidFill>
            <a:schemeClr val="tx1"/>
          </a:solidFill>
          <a:ln w="28575" algn="ctr">
            <a:solidFill>
              <a:srgbClr val="FF0000"/>
            </a:solidFill>
            <a:miter lim="800000"/>
            <a:headEnd/>
            <a:tailEnd/>
          </a:ln>
        </p:spPr>
        <p:txBody>
          <a:bodyPr wrap="square" lIns="0" tIns="0" rIns="0" bIns="0" anchor="ctr">
            <a:spAutoFit/>
          </a:bodyPr>
          <a:lstStyle/>
          <a:p>
            <a:endParaRPr lang="en-US"/>
          </a:p>
        </p:txBody>
      </p:sp>
      <p:sp>
        <p:nvSpPr>
          <p:cNvPr id="48" name="Text Box 47"/>
          <p:cNvSpPr txBox="1">
            <a:spLocks noChangeArrowheads="1"/>
          </p:cNvSpPr>
          <p:nvPr/>
        </p:nvSpPr>
        <p:spPr bwMode="auto">
          <a:xfrm>
            <a:off x="670127" y="1311197"/>
            <a:ext cx="22288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600" b="0" err="1"/>
              <a:t>PriContributingFactors</a:t>
            </a:r>
            <a:endParaRPr lang="en-US" sz="1600" b="0"/>
          </a:p>
        </p:txBody>
      </p:sp>
      <p:sp>
        <p:nvSpPr>
          <p:cNvPr id="49" name="Line 48"/>
          <p:cNvSpPr>
            <a:spLocks noChangeShapeType="1"/>
          </p:cNvSpPr>
          <p:nvPr/>
        </p:nvSpPr>
        <p:spPr bwMode="auto">
          <a:xfrm>
            <a:off x="2914505" y="1426019"/>
            <a:ext cx="465137"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0" name="Rectangle 49"/>
          <p:cNvSpPr>
            <a:spLocks noChangeArrowheads="1"/>
          </p:cNvSpPr>
          <p:nvPr/>
        </p:nvSpPr>
        <p:spPr bwMode="auto">
          <a:xfrm>
            <a:off x="647902" y="2156292"/>
            <a:ext cx="2251075" cy="344488"/>
          </a:xfrm>
          <a:prstGeom prst="rect">
            <a:avLst/>
          </a:prstGeom>
          <a:solidFill>
            <a:schemeClr val="tx1"/>
          </a:solidFill>
          <a:ln w="28575" algn="ctr">
            <a:solidFill>
              <a:srgbClr val="FF0000"/>
            </a:solidFill>
            <a:miter lim="800000"/>
            <a:headEnd/>
            <a:tailEnd/>
          </a:ln>
        </p:spPr>
        <p:txBody>
          <a:bodyPr wrap="square" lIns="0" tIns="0" rIns="0" bIns="0" anchor="ctr">
            <a:spAutoFit/>
          </a:bodyPr>
          <a:lstStyle/>
          <a:p>
            <a:endParaRPr lang="en-US"/>
          </a:p>
        </p:txBody>
      </p:sp>
      <p:sp>
        <p:nvSpPr>
          <p:cNvPr id="51" name="Text Box 47"/>
          <p:cNvSpPr txBox="1">
            <a:spLocks noChangeArrowheads="1"/>
          </p:cNvSpPr>
          <p:nvPr/>
        </p:nvSpPr>
        <p:spPr bwMode="auto">
          <a:xfrm>
            <a:off x="647903" y="2172166"/>
            <a:ext cx="22288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600" b="0" err="1"/>
              <a:t>SecContributingFactors</a:t>
            </a:r>
            <a:endParaRPr lang="en-US" sz="1600" b="0"/>
          </a:p>
        </p:txBody>
      </p:sp>
      <p:sp>
        <p:nvSpPr>
          <p:cNvPr id="52" name="Rectangle 51"/>
          <p:cNvSpPr>
            <a:spLocks noChangeArrowheads="1"/>
          </p:cNvSpPr>
          <p:nvPr/>
        </p:nvSpPr>
        <p:spPr bwMode="auto">
          <a:xfrm>
            <a:off x="647901" y="3035300"/>
            <a:ext cx="2251075" cy="344488"/>
          </a:xfrm>
          <a:prstGeom prst="rect">
            <a:avLst/>
          </a:prstGeom>
          <a:solidFill>
            <a:schemeClr val="tx1"/>
          </a:solidFill>
          <a:ln w="28575" algn="ctr">
            <a:solidFill>
              <a:srgbClr val="FF0000"/>
            </a:solidFill>
            <a:miter lim="800000"/>
            <a:headEnd/>
            <a:tailEnd/>
          </a:ln>
        </p:spPr>
        <p:txBody>
          <a:bodyPr wrap="square" lIns="0" tIns="0" rIns="0" bIns="0" anchor="ctr">
            <a:spAutoFit/>
          </a:bodyPr>
          <a:lstStyle/>
          <a:p>
            <a:endParaRPr lang="en-US"/>
          </a:p>
        </p:txBody>
      </p:sp>
      <p:sp>
        <p:nvSpPr>
          <p:cNvPr id="53" name="Text Box 47"/>
          <p:cNvSpPr txBox="1">
            <a:spLocks noChangeArrowheads="1"/>
          </p:cNvSpPr>
          <p:nvPr/>
        </p:nvSpPr>
        <p:spPr bwMode="auto">
          <a:xfrm>
            <a:off x="647902" y="3051174"/>
            <a:ext cx="22288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600" b="0" err="1"/>
              <a:t>ResContributingFactors</a:t>
            </a:r>
            <a:endParaRPr lang="en-US" sz="1600" b="0"/>
          </a:p>
        </p:txBody>
      </p:sp>
      <p:sp>
        <p:nvSpPr>
          <p:cNvPr id="54" name="Line 48"/>
          <p:cNvSpPr>
            <a:spLocks noChangeShapeType="1"/>
          </p:cNvSpPr>
          <p:nvPr/>
        </p:nvSpPr>
        <p:spPr bwMode="auto">
          <a:xfrm flipV="1">
            <a:off x="1762327" y="1666875"/>
            <a:ext cx="1" cy="45085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55" name="Line 48"/>
          <p:cNvSpPr>
            <a:spLocks noChangeShapeType="1"/>
          </p:cNvSpPr>
          <p:nvPr/>
        </p:nvSpPr>
        <p:spPr bwMode="auto">
          <a:xfrm flipV="1">
            <a:off x="1773439" y="2565552"/>
            <a:ext cx="1" cy="45085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56" name="Text Box 62"/>
          <p:cNvSpPr txBox="1">
            <a:spLocks noChangeArrowheads="1"/>
          </p:cNvSpPr>
          <p:nvPr/>
        </p:nvSpPr>
        <p:spPr bwMode="auto">
          <a:xfrm>
            <a:off x="647901" y="4379913"/>
            <a:ext cx="225107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algn="l" eaLnBrk="1" hangingPunct="1"/>
            <a:r>
              <a:rPr lang="en-US" sz="1800" b="0"/>
              <a:t>Use the Incoming/Outgoing categories typelist cards to trace cascading references outside of the LOB typelists</a:t>
            </a:r>
          </a:p>
        </p:txBody>
      </p:sp>
      <p:sp>
        <p:nvSpPr>
          <p:cNvPr id="57" name="Line 73"/>
          <p:cNvSpPr>
            <a:spLocks noChangeShapeType="1"/>
          </p:cNvSpPr>
          <p:nvPr/>
        </p:nvSpPr>
        <p:spPr bwMode="auto">
          <a:xfrm flipV="1">
            <a:off x="1014608" y="3446463"/>
            <a:ext cx="212943" cy="89446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Tree>
    <p:extLst>
      <p:ext uri="{BB962C8B-B14F-4D97-AF65-F5344CB8AC3E}">
        <p14:creationId xmlns:p14="http://schemas.microsoft.com/office/powerpoint/2010/main" val="37473335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5360" y="2139315"/>
            <a:ext cx="3404870" cy="2609850"/>
          </a:xfrm>
          <a:prstGeom prst="rect">
            <a:avLst/>
          </a:prstGeom>
        </p:spPr>
      </p:pic>
      <p:sp>
        <p:nvSpPr>
          <p:cNvPr id="43010" name="Rectangle 2"/>
          <p:cNvSpPr>
            <a:spLocks noGrp="1" noChangeArrowheads="1"/>
          </p:cNvSpPr>
          <p:nvPr>
            <p:ph type="title"/>
          </p:nvPr>
        </p:nvSpPr>
        <p:spPr/>
        <p:txBody>
          <a:bodyPr/>
          <a:lstStyle/>
          <a:p>
            <a:pPr eaLnBrk="1" hangingPunct="1"/>
            <a:r>
              <a:rPr lang="en-US"/>
              <a:t>Deploying line of business changes</a:t>
            </a:r>
          </a:p>
        </p:txBody>
      </p:sp>
      <p:sp>
        <p:nvSpPr>
          <p:cNvPr id="43011" name="Rectangle 3"/>
          <p:cNvSpPr>
            <a:spLocks noGrp="1" noChangeArrowheads="1"/>
          </p:cNvSpPr>
          <p:nvPr>
            <p:ph idx="1"/>
          </p:nvPr>
        </p:nvSpPr>
        <p:spPr/>
        <p:txBody>
          <a:bodyPr/>
          <a:lstStyle/>
          <a:p>
            <a:pPr>
              <a:buFont typeface="Arial" charset="0"/>
              <a:buChar char="•"/>
            </a:pPr>
            <a:r>
              <a:rPr lang="en-US"/>
              <a:t>Recall that LOB model is stored in typelists</a:t>
            </a:r>
          </a:p>
          <a:p>
            <a:pPr lvl="1"/>
            <a:r>
              <a:rPr lang="en-US"/>
              <a:t>Whenever you modify </a:t>
            </a:r>
            <a:r>
              <a:rPr lang="en-US" err="1"/>
              <a:t>typelist</a:t>
            </a:r>
            <a:r>
              <a:rPr lang="en-US"/>
              <a:t> information, you must stop and restart the server to deploy the information</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87" y="3162299"/>
            <a:ext cx="1952625" cy="1762125"/>
          </a:xfrm>
          <a:prstGeom prst="rect">
            <a:avLst/>
          </a:prstGeom>
          <a:noFill/>
          <a:ln w="9525" algn="ctr">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8" name="Line 18"/>
          <p:cNvSpPr>
            <a:spLocks noChangeShapeType="1"/>
          </p:cNvSpPr>
          <p:nvPr/>
        </p:nvSpPr>
        <p:spPr bwMode="auto">
          <a:xfrm flipV="1">
            <a:off x="1148080" y="3243014"/>
            <a:ext cx="2367280" cy="9937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9"/>
          <p:cNvSpPr>
            <a:spLocks noChangeArrowheads="1"/>
          </p:cNvSpPr>
          <p:nvPr/>
        </p:nvSpPr>
        <p:spPr bwMode="auto">
          <a:xfrm>
            <a:off x="3603625" y="1839913"/>
            <a:ext cx="2578100" cy="136525"/>
          </a:xfrm>
          <a:prstGeom prst="rect">
            <a:avLst/>
          </a:prstGeom>
          <a:solidFill>
            <a:srgbClr val="7030A0"/>
          </a:solidFill>
          <a:ln w="19050" algn="ctr">
            <a:solidFill>
              <a:srgbClr val="7030A0"/>
            </a:solidFill>
            <a:round/>
            <a:headEnd/>
            <a:tailEnd/>
          </a:ln>
        </p:spPr>
        <p:txBody>
          <a:bodyPr wrap="none" lIns="0" tIns="0" rIns="0" bIns="0" anchor="ctr"/>
          <a:lstStyle/>
          <a:p>
            <a:endParaRPr lang="en-US"/>
          </a:p>
        </p:txBody>
      </p:sp>
      <p:sp>
        <p:nvSpPr>
          <p:cNvPr id="45059" name="Title 1"/>
          <p:cNvSpPr>
            <a:spLocks noGrp="1"/>
          </p:cNvSpPr>
          <p:nvPr>
            <p:ph type="title"/>
          </p:nvPr>
        </p:nvSpPr>
        <p:spPr/>
        <p:txBody>
          <a:bodyPr/>
          <a:lstStyle/>
          <a:p>
            <a:r>
              <a:rPr lang="en-US"/>
              <a:t>The PolicyCenter </a:t>
            </a:r>
            <a:r>
              <a:rPr lang="en-US" err="1"/>
              <a:t>typecode</a:t>
            </a:r>
            <a:r>
              <a:rPr lang="en-US"/>
              <a:t> generator</a:t>
            </a:r>
          </a:p>
        </p:txBody>
      </p:sp>
      <p:sp>
        <p:nvSpPr>
          <p:cNvPr id="45060" name="Content Placeholder 2"/>
          <p:cNvSpPr>
            <a:spLocks noGrp="1"/>
          </p:cNvSpPr>
          <p:nvPr>
            <p:ph idx="1"/>
          </p:nvPr>
        </p:nvSpPr>
        <p:spPr>
          <a:xfrm>
            <a:off x="519113" y="2428875"/>
            <a:ext cx="8318500" cy="4057650"/>
          </a:xfrm>
        </p:spPr>
        <p:txBody>
          <a:bodyPr/>
          <a:lstStyle/>
          <a:p>
            <a:pPr>
              <a:buFont typeface="Arial" charset="0"/>
              <a:buChar char="•"/>
            </a:pPr>
            <a:r>
              <a:rPr lang="en-US"/>
              <a:t>PolicyCenter provides a </a:t>
            </a:r>
            <a:r>
              <a:rPr lang="en-US" b="1" err="1"/>
              <a:t>typecode</a:t>
            </a:r>
            <a:r>
              <a:rPr lang="en-US" b="1"/>
              <a:t> generator </a:t>
            </a:r>
            <a:r>
              <a:rPr lang="en-US"/>
              <a:t>that automatically creates </a:t>
            </a:r>
            <a:r>
              <a:rPr lang="en-US" err="1"/>
              <a:t>typecodes</a:t>
            </a:r>
            <a:r>
              <a:rPr lang="en-US"/>
              <a:t> in ClaimCenter for policies and coverages declared in PolicyCenter</a:t>
            </a:r>
          </a:p>
          <a:p>
            <a:pPr lvl="1"/>
            <a:r>
              <a:rPr lang="en-US"/>
              <a:t>Useful for customers that implement both PolicyCenter and ClaimCenter</a:t>
            </a:r>
          </a:p>
          <a:p>
            <a:pPr lvl="1"/>
            <a:r>
              <a:rPr lang="en-US"/>
              <a:t>Configured in and executed from PolicyCenter</a:t>
            </a:r>
          </a:p>
          <a:p>
            <a:pPr lvl="1"/>
            <a:r>
              <a:rPr lang="en-US"/>
              <a:t>The </a:t>
            </a:r>
            <a:r>
              <a:rPr lang="en-US" err="1"/>
              <a:t>typecode</a:t>
            </a:r>
            <a:r>
              <a:rPr lang="en-US"/>
              <a:t> generator is additive</a:t>
            </a:r>
          </a:p>
          <a:p>
            <a:pPr lvl="2"/>
            <a:r>
              <a:rPr lang="en-US"/>
              <a:t>It adds or modifies </a:t>
            </a:r>
            <a:r>
              <a:rPr lang="en-US" err="1"/>
              <a:t>typecodes</a:t>
            </a:r>
            <a:r>
              <a:rPr lang="en-US"/>
              <a:t> for policies and coverages for which PolicyCenter is the "source system"</a:t>
            </a:r>
          </a:p>
          <a:p>
            <a:pPr lvl="2"/>
            <a:r>
              <a:rPr lang="en-US"/>
              <a:t>It does not modify </a:t>
            </a:r>
            <a:r>
              <a:rPr lang="en-US" err="1"/>
              <a:t>typecodes</a:t>
            </a:r>
            <a:r>
              <a:rPr lang="en-US"/>
              <a:t> for policies and coverages for which PolicyCenter is not the "source system"</a:t>
            </a:r>
          </a:p>
        </p:txBody>
      </p:sp>
      <p:pic>
        <p:nvPicPr>
          <p:cNvPr id="45061" name="Picture 19" descr="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150" y="746125"/>
            <a:ext cx="14128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2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 y="679450"/>
            <a:ext cx="14128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3" name="Group 3"/>
          <p:cNvGrpSpPr>
            <a:grpSpLocks/>
          </p:cNvGrpSpPr>
          <p:nvPr/>
        </p:nvGrpSpPr>
        <p:grpSpPr bwMode="auto">
          <a:xfrm>
            <a:off x="1963738" y="903111"/>
            <a:ext cx="1380089" cy="1170606"/>
            <a:chOff x="4365181" y="4523881"/>
            <a:chExt cx="1381020" cy="1170162"/>
          </a:xfrm>
        </p:grpSpPr>
        <p:grpSp>
          <p:nvGrpSpPr>
            <p:cNvPr id="45080" name="Group 3"/>
            <p:cNvGrpSpPr>
              <a:grpSpLocks/>
            </p:cNvGrpSpPr>
            <p:nvPr/>
          </p:nvGrpSpPr>
          <p:grpSpPr bwMode="auto">
            <a:xfrm>
              <a:off x="4365181" y="4523881"/>
              <a:ext cx="1160462" cy="1170162"/>
              <a:chOff x="4322" y="3266"/>
              <a:chExt cx="705" cy="711"/>
            </a:xfrm>
          </p:grpSpPr>
          <p:grpSp>
            <p:nvGrpSpPr>
              <p:cNvPr id="45085" name="Group 4"/>
              <p:cNvGrpSpPr>
                <a:grpSpLocks/>
              </p:cNvGrpSpPr>
              <p:nvPr/>
            </p:nvGrpSpPr>
            <p:grpSpPr bwMode="auto">
              <a:xfrm>
                <a:off x="4452" y="3330"/>
                <a:ext cx="575" cy="647"/>
                <a:chOff x="4611" y="3393"/>
                <a:chExt cx="575" cy="647"/>
              </a:xfrm>
            </p:grpSpPr>
            <p:sp>
              <p:nvSpPr>
                <p:cNvPr id="45094" name="AutoShape 5"/>
                <p:cNvSpPr>
                  <a:spLocks noChangeArrowheads="1"/>
                </p:cNvSpPr>
                <p:nvPr/>
              </p:nvSpPr>
              <p:spPr bwMode="auto">
                <a:xfrm rot="-5400000">
                  <a:off x="4575" y="3429"/>
                  <a:ext cx="647" cy="575"/>
                </a:xfrm>
                <a:prstGeom prst="foldedCorner">
                  <a:avLst>
                    <a:gd name="adj" fmla="val 20287"/>
                  </a:avLst>
                </a:pr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5095" name="Freeform 6"/>
                <p:cNvSpPr>
                  <a:spLocks/>
                </p:cNvSpPr>
                <p:nvPr/>
              </p:nvSpPr>
              <p:spPr bwMode="auto">
                <a:xfrm>
                  <a:off x="4684" y="3424"/>
                  <a:ext cx="141" cy="182"/>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5096" name="Freeform 7"/>
                <p:cNvSpPr>
                  <a:spLocks/>
                </p:cNvSpPr>
                <p:nvPr/>
              </p:nvSpPr>
              <p:spPr bwMode="auto">
                <a:xfrm>
                  <a:off x="4684" y="3629"/>
                  <a:ext cx="141" cy="181"/>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5097" name="Freeform 8"/>
                <p:cNvSpPr>
                  <a:spLocks/>
                </p:cNvSpPr>
                <p:nvPr/>
              </p:nvSpPr>
              <p:spPr bwMode="auto">
                <a:xfrm>
                  <a:off x="4684" y="3833"/>
                  <a:ext cx="141" cy="181"/>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grpSp>
          <p:grpSp>
            <p:nvGrpSpPr>
              <p:cNvPr id="45086" name="Group 9"/>
              <p:cNvGrpSpPr>
                <a:grpSpLocks/>
              </p:cNvGrpSpPr>
              <p:nvPr/>
            </p:nvGrpSpPr>
            <p:grpSpPr bwMode="auto">
              <a:xfrm>
                <a:off x="4322" y="3266"/>
                <a:ext cx="627" cy="671"/>
                <a:chOff x="4322" y="3093"/>
                <a:chExt cx="791" cy="848"/>
              </a:xfrm>
            </p:grpSpPr>
            <p:sp>
              <p:nvSpPr>
                <p:cNvPr id="45087" name="Freeform 10"/>
                <p:cNvSpPr>
                  <a:spLocks/>
                </p:cNvSpPr>
                <p:nvPr/>
              </p:nvSpPr>
              <p:spPr bwMode="auto">
                <a:xfrm rot="16872589" flipH="1">
                  <a:off x="4722" y="3094"/>
                  <a:ext cx="350" cy="348"/>
                </a:xfrm>
                <a:custGeom>
                  <a:avLst/>
                  <a:gdLst>
                    <a:gd name="T0" fmla="*/ 16 w 903"/>
                    <a:gd name="T1" fmla="*/ 2 h 895"/>
                    <a:gd name="T2" fmla="*/ 16 w 903"/>
                    <a:gd name="T3" fmla="*/ 2 h 895"/>
                    <a:gd name="T4" fmla="*/ 17 w 903"/>
                    <a:gd name="T5" fmla="*/ 3 h 895"/>
                    <a:gd name="T6" fmla="*/ 17 w 903"/>
                    <a:gd name="T7" fmla="*/ 3 h 895"/>
                    <a:gd name="T8" fmla="*/ 17 w 903"/>
                    <a:gd name="T9" fmla="*/ 3 h 895"/>
                    <a:gd name="T10" fmla="*/ 17 w 903"/>
                    <a:gd name="T11" fmla="*/ 3 h 895"/>
                    <a:gd name="T12" fmla="*/ 17 w 903"/>
                    <a:gd name="T13" fmla="*/ 4 h 895"/>
                    <a:gd name="T14" fmla="*/ 17 w 903"/>
                    <a:gd name="T15" fmla="*/ 4 h 895"/>
                    <a:gd name="T16" fmla="*/ 17 w 903"/>
                    <a:gd name="T17" fmla="*/ 4 h 895"/>
                    <a:gd name="T18" fmla="*/ 18 w 903"/>
                    <a:gd name="T19" fmla="*/ 4 h 895"/>
                    <a:gd name="T20" fmla="*/ 18 w 903"/>
                    <a:gd name="T21" fmla="*/ 5 h 895"/>
                    <a:gd name="T22" fmla="*/ 18 w 903"/>
                    <a:gd name="T23" fmla="*/ 5 h 895"/>
                    <a:gd name="T24" fmla="*/ 18 w 903"/>
                    <a:gd name="T25" fmla="*/ 5 h 895"/>
                    <a:gd name="T26" fmla="*/ 18 w 903"/>
                    <a:gd name="T27" fmla="*/ 5 h 895"/>
                    <a:gd name="T28" fmla="*/ 19 w 903"/>
                    <a:gd name="T29" fmla="*/ 5 h 895"/>
                    <a:gd name="T30" fmla="*/ 19 w 903"/>
                    <a:gd name="T31" fmla="*/ 5 h 895"/>
                    <a:gd name="T32" fmla="*/ 19 w 903"/>
                    <a:gd name="T33" fmla="*/ 6 h 895"/>
                    <a:gd name="T34" fmla="*/ 19 w 903"/>
                    <a:gd name="T35" fmla="*/ 6 h 895"/>
                    <a:gd name="T36" fmla="*/ 19 w 903"/>
                    <a:gd name="T37" fmla="*/ 6 h 895"/>
                    <a:gd name="T38" fmla="*/ 19 w 903"/>
                    <a:gd name="T39" fmla="*/ 6 h 895"/>
                    <a:gd name="T40" fmla="*/ 19 w 903"/>
                    <a:gd name="T41" fmla="*/ 7 h 895"/>
                    <a:gd name="T42" fmla="*/ 20 w 903"/>
                    <a:gd name="T43" fmla="*/ 7 h 895"/>
                    <a:gd name="T44" fmla="*/ 20 w 903"/>
                    <a:gd name="T45" fmla="*/ 7 h 895"/>
                    <a:gd name="T46" fmla="*/ 20 w 903"/>
                    <a:gd name="T47" fmla="*/ 7 h 895"/>
                    <a:gd name="T48" fmla="*/ 20 w 903"/>
                    <a:gd name="T49" fmla="*/ 8 h 895"/>
                    <a:gd name="T50" fmla="*/ 20 w 903"/>
                    <a:gd name="T51" fmla="*/ 8 h 895"/>
                    <a:gd name="T52" fmla="*/ 19 w 903"/>
                    <a:gd name="T53" fmla="*/ 16 h 895"/>
                    <a:gd name="T54" fmla="*/ 4 w 903"/>
                    <a:gd name="T55" fmla="*/ 18 h 895"/>
                    <a:gd name="T56" fmla="*/ 12 w 903"/>
                    <a:gd name="T57" fmla="*/ 9 h 895"/>
                    <a:gd name="T58" fmla="*/ 0 w 903"/>
                    <a:gd name="T59" fmla="*/ 13 h 895"/>
                    <a:gd name="T60" fmla="*/ 8 w 903"/>
                    <a:gd name="T61" fmla="*/ 0 h 895"/>
                    <a:gd name="T62" fmla="*/ 16 w 903"/>
                    <a:gd name="T63" fmla="*/ 2 h 8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3"/>
                    <a:gd name="T97" fmla="*/ 0 h 895"/>
                    <a:gd name="T98" fmla="*/ 903 w 903"/>
                    <a:gd name="T99" fmla="*/ 895 h 8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3" h="895">
                      <a:moveTo>
                        <a:pt x="711" y="97"/>
                      </a:moveTo>
                      <a:lnTo>
                        <a:pt x="711" y="95"/>
                      </a:lnTo>
                      <a:lnTo>
                        <a:pt x="715" y="95"/>
                      </a:lnTo>
                      <a:lnTo>
                        <a:pt x="718" y="103"/>
                      </a:lnTo>
                      <a:lnTo>
                        <a:pt x="724" y="109"/>
                      </a:lnTo>
                      <a:lnTo>
                        <a:pt x="730" y="116"/>
                      </a:lnTo>
                      <a:lnTo>
                        <a:pt x="735" y="126"/>
                      </a:lnTo>
                      <a:lnTo>
                        <a:pt x="741" y="131"/>
                      </a:lnTo>
                      <a:lnTo>
                        <a:pt x="747" y="141"/>
                      </a:lnTo>
                      <a:lnTo>
                        <a:pt x="751" y="145"/>
                      </a:lnTo>
                      <a:lnTo>
                        <a:pt x="754" y="150"/>
                      </a:lnTo>
                      <a:lnTo>
                        <a:pt x="758" y="154"/>
                      </a:lnTo>
                      <a:lnTo>
                        <a:pt x="762" y="158"/>
                      </a:lnTo>
                      <a:lnTo>
                        <a:pt x="764" y="164"/>
                      </a:lnTo>
                      <a:lnTo>
                        <a:pt x="768" y="167"/>
                      </a:lnTo>
                      <a:lnTo>
                        <a:pt x="772" y="171"/>
                      </a:lnTo>
                      <a:lnTo>
                        <a:pt x="775" y="175"/>
                      </a:lnTo>
                      <a:lnTo>
                        <a:pt x="777" y="181"/>
                      </a:lnTo>
                      <a:lnTo>
                        <a:pt x="781" y="185"/>
                      </a:lnTo>
                      <a:lnTo>
                        <a:pt x="785" y="188"/>
                      </a:lnTo>
                      <a:lnTo>
                        <a:pt x="789" y="194"/>
                      </a:lnTo>
                      <a:lnTo>
                        <a:pt x="791" y="198"/>
                      </a:lnTo>
                      <a:lnTo>
                        <a:pt x="796" y="204"/>
                      </a:lnTo>
                      <a:lnTo>
                        <a:pt x="798" y="207"/>
                      </a:lnTo>
                      <a:lnTo>
                        <a:pt x="802" y="213"/>
                      </a:lnTo>
                      <a:lnTo>
                        <a:pt x="806" y="217"/>
                      </a:lnTo>
                      <a:lnTo>
                        <a:pt x="810" y="221"/>
                      </a:lnTo>
                      <a:lnTo>
                        <a:pt x="813" y="226"/>
                      </a:lnTo>
                      <a:lnTo>
                        <a:pt x="817" y="232"/>
                      </a:lnTo>
                      <a:lnTo>
                        <a:pt x="821" y="236"/>
                      </a:lnTo>
                      <a:lnTo>
                        <a:pt x="823" y="240"/>
                      </a:lnTo>
                      <a:lnTo>
                        <a:pt x="827" y="243"/>
                      </a:lnTo>
                      <a:lnTo>
                        <a:pt x="830" y="249"/>
                      </a:lnTo>
                      <a:lnTo>
                        <a:pt x="832" y="253"/>
                      </a:lnTo>
                      <a:lnTo>
                        <a:pt x="836" y="257"/>
                      </a:lnTo>
                      <a:lnTo>
                        <a:pt x="840" y="262"/>
                      </a:lnTo>
                      <a:lnTo>
                        <a:pt x="844" y="266"/>
                      </a:lnTo>
                      <a:lnTo>
                        <a:pt x="846" y="270"/>
                      </a:lnTo>
                      <a:lnTo>
                        <a:pt x="849" y="276"/>
                      </a:lnTo>
                      <a:lnTo>
                        <a:pt x="853" y="278"/>
                      </a:lnTo>
                      <a:lnTo>
                        <a:pt x="855" y="283"/>
                      </a:lnTo>
                      <a:lnTo>
                        <a:pt x="863" y="291"/>
                      </a:lnTo>
                      <a:lnTo>
                        <a:pt x="868" y="300"/>
                      </a:lnTo>
                      <a:lnTo>
                        <a:pt x="872" y="306"/>
                      </a:lnTo>
                      <a:lnTo>
                        <a:pt x="878" y="314"/>
                      </a:lnTo>
                      <a:lnTo>
                        <a:pt x="884" y="319"/>
                      </a:lnTo>
                      <a:lnTo>
                        <a:pt x="889" y="327"/>
                      </a:lnTo>
                      <a:lnTo>
                        <a:pt x="891" y="333"/>
                      </a:lnTo>
                      <a:lnTo>
                        <a:pt x="897" y="337"/>
                      </a:lnTo>
                      <a:lnTo>
                        <a:pt x="901" y="342"/>
                      </a:lnTo>
                      <a:lnTo>
                        <a:pt x="903" y="346"/>
                      </a:lnTo>
                      <a:lnTo>
                        <a:pt x="901" y="348"/>
                      </a:lnTo>
                      <a:lnTo>
                        <a:pt x="863" y="688"/>
                      </a:lnTo>
                      <a:lnTo>
                        <a:pt x="574" y="895"/>
                      </a:lnTo>
                      <a:lnTo>
                        <a:pt x="196" y="787"/>
                      </a:lnTo>
                      <a:lnTo>
                        <a:pt x="460" y="610"/>
                      </a:lnTo>
                      <a:lnTo>
                        <a:pt x="513" y="388"/>
                      </a:lnTo>
                      <a:lnTo>
                        <a:pt x="300" y="352"/>
                      </a:lnTo>
                      <a:lnTo>
                        <a:pt x="0" y="553"/>
                      </a:lnTo>
                      <a:lnTo>
                        <a:pt x="21" y="213"/>
                      </a:lnTo>
                      <a:lnTo>
                        <a:pt x="340" y="0"/>
                      </a:lnTo>
                      <a:lnTo>
                        <a:pt x="711" y="97"/>
                      </a:lnTo>
                      <a:close/>
                    </a:path>
                  </a:pathLst>
                </a:custGeom>
                <a:solidFill>
                  <a:srgbClr val="969696"/>
                </a:solidFill>
                <a:ln w="9525">
                  <a:solidFill>
                    <a:schemeClr val="bg1"/>
                  </a:solidFill>
                  <a:round/>
                  <a:headEnd/>
                  <a:tailEnd/>
                </a:ln>
              </p:spPr>
              <p:txBody>
                <a:bodyPr/>
                <a:lstStyle/>
                <a:p>
                  <a:endParaRPr lang="en-US"/>
                </a:p>
              </p:txBody>
            </p:sp>
            <p:sp>
              <p:nvSpPr>
                <p:cNvPr id="45088" name="Freeform 11"/>
                <p:cNvSpPr>
                  <a:spLocks/>
                </p:cNvSpPr>
                <p:nvPr/>
              </p:nvSpPr>
              <p:spPr bwMode="auto">
                <a:xfrm rot="16872589" flipH="1">
                  <a:off x="4352" y="3747"/>
                  <a:ext cx="84" cy="93"/>
                </a:xfrm>
                <a:custGeom>
                  <a:avLst/>
                  <a:gdLst>
                    <a:gd name="T0" fmla="*/ 0 w 216"/>
                    <a:gd name="T1" fmla="*/ 5 h 240"/>
                    <a:gd name="T2" fmla="*/ 0 w 216"/>
                    <a:gd name="T3" fmla="*/ 2 h 240"/>
                    <a:gd name="T4" fmla="*/ 5 w 216"/>
                    <a:gd name="T5" fmla="*/ 0 h 240"/>
                    <a:gd name="T6" fmla="*/ 5 w 216"/>
                    <a:gd name="T7" fmla="*/ 2 h 240"/>
                    <a:gd name="T8" fmla="*/ 2 w 216"/>
                    <a:gd name="T9" fmla="*/ 4 h 240"/>
                    <a:gd name="T10" fmla="*/ 2 w 216"/>
                    <a:gd name="T11" fmla="*/ 5 h 240"/>
                    <a:gd name="T12" fmla="*/ 0 w 216"/>
                    <a:gd name="T13" fmla="*/ 5 h 240"/>
                    <a:gd name="T14" fmla="*/ 0 w 216"/>
                    <a:gd name="T15" fmla="*/ 5 h 240"/>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240"/>
                    <a:gd name="T26" fmla="*/ 216 w 216"/>
                    <a:gd name="T27" fmla="*/ 240 h 2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240">
                      <a:moveTo>
                        <a:pt x="0" y="236"/>
                      </a:moveTo>
                      <a:lnTo>
                        <a:pt x="21" y="108"/>
                      </a:lnTo>
                      <a:lnTo>
                        <a:pt x="216" y="0"/>
                      </a:lnTo>
                      <a:lnTo>
                        <a:pt x="209" y="95"/>
                      </a:lnTo>
                      <a:lnTo>
                        <a:pt x="66" y="167"/>
                      </a:lnTo>
                      <a:lnTo>
                        <a:pt x="61" y="240"/>
                      </a:lnTo>
                      <a:lnTo>
                        <a:pt x="0" y="236"/>
                      </a:lnTo>
                      <a:close/>
                    </a:path>
                  </a:pathLst>
                </a:custGeom>
                <a:solidFill>
                  <a:srgbClr val="969696"/>
                </a:solidFill>
                <a:ln w="9525">
                  <a:solidFill>
                    <a:schemeClr val="bg1"/>
                  </a:solidFill>
                  <a:round/>
                  <a:headEnd/>
                  <a:tailEnd/>
                </a:ln>
              </p:spPr>
              <p:txBody>
                <a:bodyPr/>
                <a:lstStyle/>
                <a:p>
                  <a:endParaRPr lang="en-US"/>
                </a:p>
              </p:txBody>
            </p:sp>
            <p:sp>
              <p:nvSpPr>
                <p:cNvPr id="45089" name="Freeform 12"/>
                <p:cNvSpPr>
                  <a:spLocks/>
                </p:cNvSpPr>
                <p:nvPr/>
              </p:nvSpPr>
              <p:spPr bwMode="auto">
                <a:xfrm rot="16872589" flipH="1">
                  <a:off x="4851" y="3144"/>
                  <a:ext cx="177" cy="104"/>
                </a:xfrm>
                <a:custGeom>
                  <a:avLst/>
                  <a:gdLst>
                    <a:gd name="T0" fmla="*/ 0 w 458"/>
                    <a:gd name="T1" fmla="*/ 4 h 268"/>
                    <a:gd name="T2" fmla="*/ 7 w 458"/>
                    <a:gd name="T3" fmla="*/ 0 h 268"/>
                    <a:gd name="T4" fmla="*/ 10 w 458"/>
                    <a:gd name="T5" fmla="*/ 1 h 268"/>
                    <a:gd name="T6" fmla="*/ 10 w 458"/>
                    <a:gd name="T7" fmla="*/ 3 h 268"/>
                    <a:gd name="T8" fmla="*/ 7 w 458"/>
                    <a:gd name="T9" fmla="*/ 2 h 268"/>
                    <a:gd name="T10" fmla="*/ 1 w 458"/>
                    <a:gd name="T11" fmla="*/ 6 h 268"/>
                    <a:gd name="T12" fmla="*/ 0 w 458"/>
                    <a:gd name="T13" fmla="*/ 4 h 268"/>
                    <a:gd name="T14" fmla="*/ 0 w 458"/>
                    <a:gd name="T15" fmla="*/ 4 h 268"/>
                    <a:gd name="T16" fmla="*/ 0 60000 65536"/>
                    <a:gd name="T17" fmla="*/ 0 60000 65536"/>
                    <a:gd name="T18" fmla="*/ 0 60000 65536"/>
                    <a:gd name="T19" fmla="*/ 0 60000 65536"/>
                    <a:gd name="T20" fmla="*/ 0 60000 65536"/>
                    <a:gd name="T21" fmla="*/ 0 60000 65536"/>
                    <a:gd name="T22" fmla="*/ 0 60000 65536"/>
                    <a:gd name="T23" fmla="*/ 0 60000 65536"/>
                    <a:gd name="T24" fmla="*/ 0 w 458"/>
                    <a:gd name="T25" fmla="*/ 0 h 268"/>
                    <a:gd name="T26" fmla="*/ 458 w 458"/>
                    <a:gd name="T27" fmla="*/ 268 h 2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8" h="268">
                      <a:moveTo>
                        <a:pt x="0" y="175"/>
                      </a:moveTo>
                      <a:lnTo>
                        <a:pt x="287" y="0"/>
                      </a:lnTo>
                      <a:lnTo>
                        <a:pt x="458" y="38"/>
                      </a:lnTo>
                      <a:lnTo>
                        <a:pt x="435" y="122"/>
                      </a:lnTo>
                      <a:lnTo>
                        <a:pt x="291" y="93"/>
                      </a:lnTo>
                      <a:lnTo>
                        <a:pt x="30" y="268"/>
                      </a:lnTo>
                      <a:lnTo>
                        <a:pt x="0" y="175"/>
                      </a:lnTo>
                      <a:close/>
                    </a:path>
                  </a:pathLst>
                </a:custGeom>
                <a:solidFill>
                  <a:srgbClr val="969696"/>
                </a:solidFill>
                <a:ln w="9525">
                  <a:solidFill>
                    <a:schemeClr val="bg1"/>
                  </a:solidFill>
                  <a:round/>
                  <a:headEnd/>
                  <a:tailEnd/>
                </a:ln>
              </p:spPr>
              <p:txBody>
                <a:bodyPr/>
                <a:lstStyle/>
                <a:p>
                  <a:endParaRPr lang="en-US"/>
                </a:p>
              </p:txBody>
            </p:sp>
            <p:sp>
              <p:nvSpPr>
                <p:cNvPr id="45090" name="Freeform 13"/>
                <p:cNvSpPr>
                  <a:spLocks/>
                </p:cNvSpPr>
                <p:nvPr/>
              </p:nvSpPr>
              <p:spPr bwMode="auto">
                <a:xfrm rot="16872589" flipH="1">
                  <a:off x="4931" y="3276"/>
                  <a:ext cx="250" cy="115"/>
                </a:xfrm>
                <a:custGeom>
                  <a:avLst/>
                  <a:gdLst>
                    <a:gd name="T0" fmla="*/ 0 w 646"/>
                    <a:gd name="T1" fmla="*/ 2 h 296"/>
                    <a:gd name="T2" fmla="*/ 8 w 646"/>
                    <a:gd name="T3" fmla="*/ 5 h 296"/>
                    <a:gd name="T4" fmla="*/ 15 w 646"/>
                    <a:gd name="T5" fmla="*/ 0 h 296"/>
                    <a:gd name="T6" fmla="*/ 15 w 646"/>
                    <a:gd name="T7" fmla="*/ 2 h 296"/>
                    <a:gd name="T8" fmla="*/ 8 w 646"/>
                    <a:gd name="T9" fmla="*/ 7 h 296"/>
                    <a:gd name="T10" fmla="*/ 1 w 646"/>
                    <a:gd name="T11" fmla="*/ 5 h 296"/>
                    <a:gd name="T12" fmla="*/ 0 w 646"/>
                    <a:gd name="T13" fmla="*/ 2 h 296"/>
                    <a:gd name="T14" fmla="*/ 0 w 646"/>
                    <a:gd name="T15" fmla="*/ 2 h 296"/>
                    <a:gd name="T16" fmla="*/ 0 60000 65536"/>
                    <a:gd name="T17" fmla="*/ 0 60000 65536"/>
                    <a:gd name="T18" fmla="*/ 0 60000 65536"/>
                    <a:gd name="T19" fmla="*/ 0 60000 65536"/>
                    <a:gd name="T20" fmla="*/ 0 60000 65536"/>
                    <a:gd name="T21" fmla="*/ 0 60000 65536"/>
                    <a:gd name="T22" fmla="*/ 0 60000 65536"/>
                    <a:gd name="T23" fmla="*/ 0 60000 65536"/>
                    <a:gd name="T24" fmla="*/ 0 w 646"/>
                    <a:gd name="T25" fmla="*/ 0 h 296"/>
                    <a:gd name="T26" fmla="*/ 646 w 646"/>
                    <a:gd name="T27" fmla="*/ 296 h 2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6" h="296">
                      <a:moveTo>
                        <a:pt x="0" y="89"/>
                      </a:moveTo>
                      <a:lnTo>
                        <a:pt x="351" y="203"/>
                      </a:lnTo>
                      <a:lnTo>
                        <a:pt x="646" y="0"/>
                      </a:lnTo>
                      <a:lnTo>
                        <a:pt x="646" y="79"/>
                      </a:lnTo>
                      <a:lnTo>
                        <a:pt x="351" y="296"/>
                      </a:lnTo>
                      <a:lnTo>
                        <a:pt x="34" y="195"/>
                      </a:lnTo>
                      <a:lnTo>
                        <a:pt x="0" y="89"/>
                      </a:lnTo>
                      <a:close/>
                    </a:path>
                  </a:pathLst>
                </a:custGeom>
                <a:solidFill>
                  <a:srgbClr val="969696"/>
                </a:solidFill>
                <a:ln w="9525">
                  <a:solidFill>
                    <a:schemeClr val="bg1"/>
                  </a:solidFill>
                  <a:round/>
                  <a:headEnd/>
                  <a:tailEnd/>
                </a:ln>
              </p:spPr>
              <p:txBody>
                <a:bodyPr/>
                <a:lstStyle/>
                <a:p>
                  <a:endParaRPr lang="en-US"/>
                </a:p>
              </p:txBody>
            </p:sp>
            <p:sp>
              <p:nvSpPr>
                <p:cNvPr id="45091" name="Freeform 14"/>
                <p:cNvSpPr>
                  <a:spLocks/>
                </p:cNvSpPr>
                <p:nvPr/>
              </p:nvSpPr>
              <p:spPr bwMode="auto">
                <a:xfrm rot="16872589" flipH="1">
                  <a:off x="4409" y="3517"/>
                  <a:ext cx="531" cy="318"/>
                </a:xfrm>
                <a:custGeom>
                  <a:avLst/>
                  <a:gdLst>
                    <a:gd name="T0" fmla="*/ 0 w 1370"/>
                    <a:gd name="T1" fmla="*/ 15 h 821"/>
                    <a:gd name="T2" fmla="*/ 21 w 1370"/>
                    <a:gd name="T3" fmla="*/ 2 h 821"/>
                    <a:gd name="T4" fmla="*/ 26 w 1370"/>
                    <a:gd name="T5" fmla="*/ 3 h 821"/>
                    <a:gd name="T6" fmla="*/ 31 w 1370"/>
                    <a:gd name="T7" fmla="*/ 0 h 821"/>
                    <a:gd name="T8" fmla="*/ 31 w 1370"/>
                    <a:gd name="T9" fmla="*/ 2 h 821"/>
                    <a:gd name="T10" fmla="*/ 27 w 1370"/>
                    <a:gd name="T11" fmla="*/ 5 h 821"/>
                    <a:gd name="T12" fmla="*/ 21 w 1370"/>
                    <a:gd name="T13" fmla="*/ 4 h 821"/>
                    <a:gd name="T14" fmla="*/ 0 w 1370"/>
                    <a:gd name="T15" fmla="*/ 19 h 821"/>
                    <a:gd name="T16" fmla="*/ 0 w 1370"/>
                    <a:gd name="T17" fmla="*/ 15 h 821"/>
                    <a:gd name="T18" fmla="*/ 0 w 1370"/>
                    <a:gd name="T19" fmla="*/ 15 h 8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0"/>
                    <a:gd name="T31" fmla="*/ 0 h 821"/>
                    <a:gd name="T32" fmla="*/ 1370 w 1370"/>
                    <a:gd name="T33" fmla="*/ 821 h 8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0" h="821">
                      <a:moveTo>
                        <a:pt x="17" y="692"/>
                      </a:moveTo>
                      <a:lnTo>
                        <a:pt x="909" y="103"/>
                      </a:lnTo>
                      <a:lnTo>
                        <a:pt x="1163" y="124"/>
                      </a:lnTo>
                      <a:lnTo>
                        <a:pt x="1370" y="0"/>
                      </a:lnTo>
                      <a:lnTo>
                        <a:pt x="1370" y="87"/>
                      </a:lnTo>
                      <a:lnTo>
                        <a:pt x="1188" y="200"/>
                      </a:lnTo>
                      <a:lnTo>
                        <a:pt x="930" y="175"/>
                      </a:lnTo>
                      <a:lnTo>
                        <a:pt x="0" y="821"/>
                      </a:lnTo>
                      <a:lnTo>
                        <a:pt x="17" y="692"/>
                      </a:lnTo>
                      <a:close/>
                    </a:path>
                  </a:pathLst>
                </a:custGeom>
                <a:solidFill>
                  <a:srgbClr val="969696"/>
                </a:solidFill>
                <a:ln w="9525">
                  <a:solidFill>
                    <a:schemeClr val="bg1"/>
                  </a:solidFill>
                  <a:round/>
                  <a:headEnd/>
                  <a:tailEnd/>
                </a:ln>
              </p:spPr>
              <p:txBody>
                <a:bodyPr/>
                <a:lstStyle/>
                <a:p>
                  <a:endParaRPr lang="en-US"/>
                </a:p>
              </p:txBody>
            </p:sp>
            <p:sp>
              <p:nvSpPr>
                <p:cNvPr id="45092" name="Freeform 15"/>
                <p:cNvSpPr>
                  <a:spLocks/>
                </p:cNvSpPr>
                <p:nvPr/>
              </p:nvSpPr>
              <p:spPr bwMode="auto">
                <a:xfrm rot="16872589" flipH="1">
                  <a:off x="4303" y="3674"/>
                  <a:ext cx="243" cy="205"/>
                </a:xfrm>
                <a:custGeom>
                  <a:avLst/>
                  <a:gdLst>
                    <a:gd name="T0" fmla="*/ 3 w 625"/>
                    <a:gd name="T1" fmla="*/ 11 h 528"/>
                    <a:gd name="T2" fmla="*/ 3 w 625"/>
                    <a:gd name="T3" fmla="*/ 11 h 528"/>
                    <a:gd name="T4" fmla="*/ 3 w 625"/>
                    <a:gd name="T5" fmla="*/ 11 h 528"/>
                    <a:gd name="T6" fmla="*/ 3 w 625"/>
                    <a:gd name="T7" fmla="*/ 10 h 528"/>
                    <a:gd name="T8" fmla="*/ 2 w 625"/>
                    <a:gd name="T9" fmla="*/ 10 h 528"/>
                    <a:gd name="T10" fmla="*/ 2 w 625"/>
                    <a:gd name="T11" fmla="*/ 10 h 528"/>
                    <a:gd name="T12" fmla="*/ 2 w 625"/>
                    <a:gd name="T13" fmla="*/ 10 h 528"/>
                    <a:gd name="T14" fmla="*/ 2 w 625"/>
                    <a:gd name="T15" fmla="*/ 9 h 528"/>
                    <a:gd name="T16" fmla="*/ 1 w 625"/>
                    <a:gd name="T17" fmla="*/ 9 h 528"/>
                    <a:gd name="T18" fmla="*/ 1 w 625"/>
                    <a:gd name="T19" fmla="*/ 9 h 528"/>
                    <a:gd name="T20" fmla="*/ 1 w 625"/>
                    <a:gd name="T21" fmla="*/ 9 h 528"/>
                    <a:gd name="T22" fmla="*/ 1 w 625"/>
                    <a:gd name="T23" fmla="*/ 8 h 528"/>
                    <a:gd name="T24" fmla="*/ 0 w 625"/>
                    <a:gd name="T25" fmla="*/ 8 h 528"/>
                    <a:gd name="T26" fmla="*/ 0 w 625"/>
                    <a:gd name="T27" fmla="*/ 7 h 528"/>
                    <a:gd name="T28" fmla="*/ 0 w 625"/>
                    <a:gd name="T29" fmla="*/ 7 h 528"/>
                    <a:gd name="T30" fmla="*/ 0 w 625"/>
                    <a:gd name="T31" fmla="*/ 7 h 528"/>
                    <a:gd name="T32" fmla="*/ 0 w 625"/>
                    <a:gd name="T33" fmla="*/ 7 h 528"/>
                    <a:gd name="T34" fmla="*/ 0 w 625"/>
                    <a:gd name="T35" fmla="*/ 7 h 528"/>
                    <a:gd name="T36" fmla="*/ 0 w 625"/>
                    <a:gd name="T37" fmla="*/ 7 h 528"/>
                    <a:gd name="T38" fmla="*/ 0 w 625"/>
                    <a:gd name="T39" fmla="*/ 6 h 528"/>
                    <a:gd name="T40" fmla="*/ 0 w 625"/>
                    <a:gd name="T41" fmla="*/ 6 h 528"/>
                    <a:gd name="T42" fmla="*/ 0 w 625"/>
                    <a:gd name="T43" fmla="*/ 6 h 528"/>
                    <a:gd name="T44" fmla="*/ 0 w 625"/>
                    <a:gd name="T45" fmla="*/ 5 h 528"/>
                    <a:gd name="T46" fmla="*/ 0 w 625"/>
                    <a:gd name="T47" fmla="*/ 5 h 528"/>
                    <a:gd name="T48" fmla="*/ 1 w 625"/>
                    <a:gd name="T49" fmla="*/ 5 h 528"/>
                    <a:gd name="T50" fmla="*/ 1 w 625"/>
                    <a:gd name="T51" fmla="*/ 5 h 528"/>
                    <a:gd name="T52" fmla="*/ 1 w 625"/>
                    <a:gd name="T53" fmla="*/ 5 h 528"/>
                    <a:gd name="T54" fmla="*/ 1 w 625"/>
                    <a:gd name="T55" fmla="*/ 5 h 528"/>
                    <a:gd name="T56" fmla="*/ 1 w 625"/>
                    <a:gd name="T57" fmla="*/ 4 h 528"/>
                    <a:gd name="T58" fmla="*/ 1 w 625"/>
                    <a:gd name="T59" fmla="*/ 4 h 528"/>
                    <a:gd name="T60" fmla="*/ 1 w 625"/>
                    <a:gd name="T61" fmla="*/ 4 h 528"/>
                    <a:gd name="T62" fmla="*/ 1 w 625"/>
                    <a:gd name="T63" fmla="*/ 3 h 528"/>
                    <a:gd name="T64" fmla="*/ 1 w 625"/>
                    <a:gd name="T65" fmla="*/ 3 h 528"/>
                    <a:gd name="T66" fmla="*/ 1 w 625"/>
                    <a:gd name="T67" fmla="*/ 3 h 528"/>
                    <a:gd name="T68" fmla="*/ 1 w 625"/>
                    <a:gd name="T69" fmla="*/ 3 h 528"/>
                    <a:gd name="T70" fmla="*/ 2 w 625"/>
                    <a:gd name="T71" fmla="*/ 2 h 528"/>
                    <a:gd name="T72" fmla="*/ 7 w 625"/>
                    <a:gd name="T73" fmla="*/ 0 h 528"/>
                    <a:gd name="T74" fmla="*/ 6 w 625"/>
                    <a:gd name="T75" fmla="*/ 4 h 528"/>
                    <a:gd name="T76" fmla="*/ 9 w 625"/>
                    <a:gd name="T77" fmla="*/ 7 h 528"/>
                    <a:gd name="T78" fmla="*/ 14 w 625"/>
                    <a:gd name="T79" fmla="*/ 9 h 528"/>
                    <a:gd name="T80" fmla="*/ 3 w 625"/>
                    <a:gd name="T81" fmla="*/ 11 h 528"/>
                    <a:gd name="T82" fmla="*/ 3 w 625"/>
                    <a:gd name="T83" fmla="*/ 11 h 5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5"/>
                    <a:gd name="T127" fmla="*/ 0 h 528"/>
                    <a:gd name="T128" fmla="*/ 625 w 625"/>
                    <a:gd name="T129" fmla="*/ 528 h 5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5" h="528">
                      <a:moveTo>
                        <a:pt x="148" y="500"/>
                      </a:moveTo>
                      <a:lnTo>
                        <a:pt x="144" y="496"/>
                      </a:lnTo>
                      <a:lnTo>
                        <a:pt x="139" y="490"/>
                      </a:lnTo>
                      <a:lnTo>
                        <a:pt x="137" y="486"/>
                      </a:lnTo>
                      <a:lnTo>
                        <a:pt x="131" y="481"/>
                      </a:lnTo>
                      <a:lnTo>
                        <a:pt x="127" y="475"/>
                      </a:lnTo>
                      <a:lnTo>
                        <a:pt x="123" y="469"/>
                      </a:lnTo>
                      <a:lnTo>
                        <a:pt x="118" y="464"/>
                      </a:lnTo>
                      <a:lnTo>
                        <a:pt x="114" y="458"/>
                      </a:lnTo>
                      <a:lnTo>
                        <a:pt x="106" y="450"/>
                      </a:lnTo>
                      <a:lnTo>
                        <a:pt x="102" y="443"/>
                      </a:lnTo>
                      <a:lnTo>
                        <a:pt x="97" y="437"/>
                      </a:lnTo>
                      <a:lnTo>
                        <a:pt x="91" y="429"/>
                      </a:lnTo>
                      <a:lnTo>
                        <a:pt x="85" y="424"/>
                      </a:lnTo>
                      <a:lnTo>
                        <a:pt x="80" y="418"/>
                      </a:lnTo>
                      <a:lnTo>
                        <a:pt x="74" y="410"/>
                      </a:lnTo>
                      <a:lnTo>
                        <a:pt x="68" y="405"/>
                      </a:lnTo>
                      <a:lnTo>
                        <a:pt x="63" y="397"/>
                      </a:lnTo>
                      <a:lnTo>
                        <a:pt x="57" y="390"/>
                      </a:lnTo>
                      <a:lnTo>
                        <a:pt x="51" y="384"/>
                      </a:lnTo>
                      <a:lnTo>
                        <a:pt x="47" y="376"/>
                      </a:lnTo>
                      <a:lnTo>
                        <a:pt x="40" y="369"/>
                      </a:lnTo>
                      <a:lnTo>
                        <a:pt x="36" y="363"/>
                      </a:lnTo>
                      <a:lnTo>
                        <a:pt x="30" y="357"/>
                      </a:lnTo>
                      <a:lnTo>
                        <a:pt x="26" y="352"/>
                      </a:lnTo>
                      <a:lnTo>
                        <a:pt x="23" y="346"/>
                      </a:lnTo>
                      <a:lnTo>
                        <a:pt x="17" y="340"/>
                      </a:lnTo>
                      <a:lnTo>
                        <a:pt x="13" y="336"/>
                      </a:lnTo>
                      <a:lnTo>
                        <a:pt x="11" y="333"/>
                      </a:lnTo>
                      <a:lnTo>
                        <a:pt x="5" y="327"/>
                      </a:lnTo>
                      <a:lnTo>
                        <a:pt x="4" y="325"/>
                      </a:lnTo>
                      <a:lnTo>
                        <a:pt x="2" y="321"/>
                      </a:lnTo>
                      <a:lnTo>
                        <a:pt x="0" y="319"/>
                      </a:lnTo>
                      <a:lnTo>
                        <a:pt x="2" y="314"/>
                      </a:lnTo>
                      <a:lnTo>
                        <a:pt x="2" y="308"/>
                      </a:lnTo>
                      <a:lnTo>
                        <a:pt x="4" y="302"/>
                      </a:lnTo>
                      <a:lnTo>
                        <a:pt x="5" y="296"/>
                      </a:lnTo>
                      <a:lnTo>
                        <a:pt x="9" y="289"/>
                      </a:lnTo>
                      <a:lnTo>
                        <a:pt x="11" y="281"/>
                      </a:lnTo>
                      <a:lnTo>
                        <a:pt x="13" y="274"/>
                      </a:lnTo>
                      <a:lnTo>
                        <a:pt x="17" y="266"/>
                      </a:lnTo>
                      <a:lnTo>
                        <a:pt x="17" y="260"/>
                      </a:lnTo>
                      <a:lnTo>
                        <a:pt x="19" y="257"/>
                      </a:lnTo>
                      <a:lnTo>
                        <a:pt x="19" y="253"/>
                      </a:lnTo>
                      <a:lnTo>
                        <a:pt x="21" y="247"/>
                      </a:lnTo>
                      <a:lnTo>
                        <a:pt x="23" y="243"/>
                      </a:lnTo>
                      <a:lnTo>
                        <a:pt x="24" y="239"/>
                      </a:lnTo>
                      <a:lnTo>
                        <a:pt x="24" y="236"/>
                      </a:lnTo>
                      <a:lnTo>
                        <a:pt x="26" y="230"/>
                      </a:lnTo>
                      <a:lnTo>
                        <a:pt x="28" y="226"/>
                      </a:lnTo>
                      <a:lnTo>
                        <a:pt x="30" y="222"/>
                      </a:lnTo>
                      <a:lnTo>
                        <a:pt x="30" y="217"/>
                      </a:lnTo>
                      <a:lnTo>
                        <a:pt x="32" y="213"/>
                      </a:lnTo>
                      <a:lnTo>
                        <a:pt x="34" y="207"/>
                      </a:lnTo>
                      <a:lnTo>
                        <a:pt x="36" y="201"/>
                      </a:lnTo>
                      <a:lnTo>
                        <a:pt x="36" y="198"/>
                      </a:lnTo>
                      <a:lnTo>
                        <a:pt x="38" y="194"/>
                      </a:lnTo>
                      <a:lnTo>
                        <a:pt x="40" y="190"/>
                      </a:lnTo>
                      <a:lnTo>
                        <a:pt x="42" y="184"/>
                      </a:lnTo>
                      <a:lnTo>
                        <a:pt x="42" y="181"/>
                      </a:lnTo>
                      <a:lnTo>
                        <a:pt x="43" y="177"/>
                      </a:lnTo>
                      <a:lnTo>
                        <a:pt x="45" y="167"/>
                      </a:lnTo>
                      <a:lnTo>
                        <a:pt x="49" y="160"/>
                      </a:lnTo>
                      <a:lnTo>
                        <a:pt x="51" y="152"/>
                      </a:lnTo>
                      <a:lnTo>
                        <a:pt x="53" y="144"/>
                      </a:lnTo>
                      <a:lnTo>
                        <a:pt x="57" y="137"/>
                      </a:lnTo>
                      <a:lnTo>
                        <a:pt x="59" y="131"/>
                      </a:lnTo>
                      <a:lnTo>
                        <a:pt x="59" y="124"/>
                      </a:lnTo>
                      <a:lnTo>
                        <a:pt x="61" y="120"/>
                      </a:lnTo>
                      <a:lnTo>
                        <a:pt x="63" y="114"/>
                      </a:lnTo>
                      <a:lnTo>
                        <a:pt x="63" y="112"/>
                      </a:lnTo>
                      <a:lnTo>
                        <a:pt x="64" y="106"/>
                      </a:lnTo>
                      <a:lnTo>
                        <a:pt x="66" y="105"/>
                      </a:lnTo>
                      <a:lnTo>
                        <a:pt x="283" y="0"/>
                      </a:lnTo>
                      <a:lnTo>
                        <a:pt x="484" y="57"/>
                      </a:lnTo>
                      <a:lnTo>
                        <a:pt x="264" y="173"/>
                      </a:lnTo>
                      <a:lnTo>
                        <a:pt x="239" y="315"/>
                      </a:lnTo>
                      <a:lnTo>
                        <a:pt x="401" y="334"/>
                      </a:lnTo>
                      <a:lnTo>
                        <a:pt x="625" y="205"/>
                      </a:lnTo>
                      <a:lnTo>
                        <a:pt x="625" y="405"/>
                      </a:lnTo>
                      <a:lnTo>
                        <a:pt x="418" y="528"/>
                      </a:lnTo>
                      <a:lnTo>
                        <a:pt x="150" y="498"/>
                      </a:lnTo>
                      <a:lnTo>
                        <a:pt x="148" y="500"/>
                      </a:lnTo>
                      <a:close/>
                    </a:path>
                  </a:pathLst>
                </a:custGeom>
                <a:solidFill>
                  <a:srgbClr val="969696"/>
                </a:solidFill>
                <a:ln w="9525">
                  <a:solidFill>
                    <a:schemeClr val="bg1"/>
                  </a:solidFill>
                  <a:round/>
                  <a:headEnd/>
                  <a:tailEnd/>
                </a:ln>
              </p:spPr>
              <p:txBody>
                <a:bodyPr/>
                <a:lstStyle/>
                <a:p>
                  <a:endParaRPr lang="en-US"/>
                </a:p>
              </p:txBody>
            </p:sp>
            <p:sp>
              <p:nvSpPr>
                <p:cNvPr id="45093" name="Freeform 16"/>
                <p:cNvSpPr>
                  <a:spLocks/>
                </p:cNvSpPr>
                <p:nvPr/>
              </p:nvSpPr>
              <p:spPr bwMode="auto">
                <a:xfrm rot="16872589" flipH="1">
                  <a:off x="4450" y="3400"/>
                  <a:ext cx="397" cy="287"/>
                </a:xfrm>
                <a:custGeom>
                  <a:avLst/>
                  <a:gdLst>
                    <a:gd name="T0" fmla="*/ 4 w 1024"/>
                    <a:gd name="T1" fmla="*/ 16 h 739"/>
                    <a:gd name="T2" fmla="*/ 3 w 1024"/>
                    <a:gd name="T3" fmla="*/ 16 h 739"/>
                    <a:gd name="T4" fmla="*/ 3 w 1024"/>
                    <a:gd name="T5" fmla="*/ 15 h 739"/>
                    <a:gd name="T6" fmla="*/ 3 w 1024"/>
                    <a:gd name="T7" fmla="*/ 15 h 739"/>
                    <a:gd name="T8" fmla="*/ 2 w 1024"/>
                    <a:gd name="T9" fmla="*/ 14 h 739"/>
                    <a:gd name="T10" fmla="*/ 2 w 1024"/>
                    <a:gd name="T11" fmla="*/ 14 h 739"/>
                    <a:gd name="T12" fmla="*/ 2 w 1024"/>
                    <a:gd name="T13" fmla="*/ 14 h 739"/>
                    <a:gd name="T14" fmla="*/ 1 w 1024"/>
                    <a:gd name="T15" fmla="*/ 13 h 739"/>
                    <a:gd name="T16" fmla="*/ 1 w 1024"/>
                    <a:gd name="T17" fmla="*/ 13 h 739"/>
                    <a:gd name="T18" fmla="*/ 1 w 1024"/>
                    <a:gd name="T19" fmla="*/ 12 h 739"/>
                    <a:gd name="T20" fmla="*/ 1 w 1024"/>
                    <a:gd name="T21" fmla="*/ 12 h 739"/>
                    <a:gd name="T22" fmla="*/ 0 w 1024"/>
                    <a:gd name="T23" fmla="*/ 11 h 739"/>
                    <a:gd name="T24" fmla="*/ 1 w 1024"/>
                    <a:gd name="T25" fmla="*/ 10 h 739"/>
                    <a:gd name="T26" fmla="*/ 2 w 1024"/>
                    <a:gd name="T27" fmla="*/ 10 h 739"/>
                    <a:gd name="T28" fmla="*/ 3 w 1024"/>
                    <a:gd name="T29" fmla="*/ 9 h 739"/>
                    <a:gd name="T30" fmla="*/ 4 w 1024"/>
                    <a:gd name="T31" fmla="*/ 9 h 739"/>
                    <a:gd name="T32" fmla="*/ 5 w 1024"/>
                    <a:gd name="T33" fmla="*/ 8 h 739"/>
                    <a:gd name="T34" fmla="*/ 7 w 1024"/>
                    <a:gd name="T35" fmla="*/ 7 h 739"/>
                    <a:gd name="T36" fmla="*/ 8 w 1024"/>
                    <a:gd name="T37" fmla="*/ 6 h 739"/>
                    <a:gd name="T38" fmla="*/ 10 w 1024"/>
                    <a:gd name="T39" fmla="*/ 5 h 739"/>
                    <a:gd name="T40" fmla="*/ 11 w 1024"/>
                    <a:gd name="T41" fmla="*/ 5 h 739"/>
                    <a:gd name="T42" fmla="*/ 13 w 1024"/>
                    <a:gd name="T43" fmla="*/ 4 h 739"/>
                    <a:gd name="T44" fmla="*/ 14 w 1024"/>
                    <a:gd name="T45" fmla="*/ 3 h 739"/>
                    <a:gd name="T46" fmla="*/ 16 w 1024"/>
                    <a:gd name="T47" fmla="*/ 2 h 739"/>
                    <a:gd name="T48" fmla="*/ 17 w 1024"/>
                    <a:gd name="T49" fmla="*/ 2 h 739"/>
                    <a:gd name="T50" fmla="*/ 18 w 1024"/>
                    <a:gd name="T51" fmla="*/ 1 h 739"/>
                    <a:gd name="T52" fmla="*/ 19 w 1024"/>
                    <a:gd name="T53" fmla="*/ 0 h 739"/>
                    <a:gd name="T54" fmla="*/ 19 w 1024"/>
                    <a:gd name="T55" fmla="*/ 0 h 739"/>
                    <a:gd name="T56" fmla="*/ 20 w 1024"/>
                    <a:gd name="T57" fmla="*/ 0 h 739"/>
                    <a:gd name="T58" fmla="*/ 20 w 1024"/>
                    <a:gd name="T59" fmla="*/ 1 h 739"/>
                    <a:gd name="T60" fmla="*/ 21 w 1024"/>
                    <a:gd name="T61" fmla="*/ 1 h 739"/>
                    <a:gd name="T62" fmla="*/ 21 w 1024"/>
                    <a:gd name="T63" fmla="*/ 2 h 739"/>
                    <a:gd name="T64" fmla="*/ 22 w 1024"/>
                    <a:gd name="T65" fmla="*/ 2 h 739"/>
                    <a:gd name="T66" fmla="*/ 22 w 1024"/>
                    <a:gd name="T67" fmla="*/ 3 h 739"/>
                    <a:gd name="T68" fmla="*/ 23 w 1024"/>
                    <a:gd name="T69" fmla="*/ 3 h 739"/>
                    <a:gd name="T70" fmla="*/ 23 w 1024"/>
                    <a:gd name="T71" fmla="*/ 4 h 739"/>
                    <a:gd name="T72" fmla="*/ 22 w 1024"/>
                    <a:gd name="T73" fmla="*/ 4 h 739"/>
                    <a:gd name="T74" fmla="*/ 22 w 1024"/>
                    <a:gd name="T75" fmla="*/ 5 h 739"/>
                    <a:gd name="T76" fmla="*/ 21 w 1024"/>
                    <a:gd name="T77" fmla="*/ 5 h 739"/>
                    <a:gd name="T78" fmla="*/ 20 w 1024"/>
                    <a:gd name="T79" fmla="*/ 6 h 739"/>
                    <a:gd name="T80" fmla="*/ 18 w 1024"/>
                    <a:gd name="T81" fmla="*/ 7 h 739"/>
                    <a:gd name="T82" fmla="*/ 17 w 1024"/>
                    <a:gd name="T83" fmla="*/ 8 h 739"/>
                    <a:gd name="T84" fmla="*/ 16 w 1024"/>
                    <a:gd name="T85" fmla="*/ 9 h 739"/>
                    <a:gd name="T86" fmla="*/ 14 w 1024"/>
                    <a:gd name="T87" fmla="*/ 10 h 739"/>
                    <a:gd name="T88" fmla="*/ 12 w 1024"/>
                    <a:gd name="T89" fmla="*/ 11 h 739"/>
                    <a:gd name="T90" fmla="*/ 11 w 1024"/>
                    <a:gd name="T91" fmla="*/ 12 h 739"/>
                    <a:gd name="T92" fmla="*/ 10 w 1024"/>
                    <a:gd name="T93" fmla="*/ 13 h 739"/>
                    <a:gd name="T94" fmla="*/ 8 w 1024"/>
                    <a:gd name="T95" fmla="*/ 14 h 739"/>
                    <a:gd name="T96" fmla="*/ 7 w 1024"/>
                    <a:gd name="T97" fmla="*/ 15 h 739"/>
                    <a:gd name="T98" fmla="*/ 6 w 1024"/>
                    <a:gd name="T99" fmla="*/ 16 h 739"/>
                    <a:gd name="T100" fmla="*/ 5 w 1024"/>
                    <a:gd name="T101" fmla="*/ 16 h 739"/>
                    <a:gd name="T102" fmla="*/ 4 w 1024"/>
                    <a:gd name="T103" fmla="*/ 17 h 73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4"/>
                    <a:gd name="T157" fmla="*/ 0 h 739"/>
                    <a:gd name="T158" fmla="*/ 1024 w 1024"/>
                    <a:gd name="T159" fmla="*/ 739 h 73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4" h="739">
                      <a:moveTo>
                        <a:pt x="175" y="739"/>
                      </a:moveTo>
                      <a:lnTo>
                        <a:pt x="171" y="733"/>
                      </a:lnTo>
                      <a:lnTo>
                        <a:pt x="167" y="730"/>
                      </a:lnTo>
                      <a:lnTo>
                        <a:pt x="164" y="724"/>
                      </a:lnTo>
                      <a:lnTo>
                        <a:pt x="162" y="718"/>
                      </a:lnTo>
                      <a:lnTo>
                        <a:pt x="156" y="711"/>
                      </a:lnTo>
                      <a:lnTo>
                        <a:pt x="152" y="703"/>
                      </a:lnTo>
                      <a:lnTo>
                        <a:pt x="146" y="697"/>
                      </a:lnTo>
                      <a:lnTo>
                        <a:pt x="143" y="690"/>
                      </a:lnTo>
                      <a:lnTo>
                        <a:pt x="137" y="682"/>
                      </a:lnTo>
                      <a:lnTo>
                        <a:pt x="129" y="674"/>
                      </a:lnTo>
                      <a:lnTo>
                        <a:pt x="127" y="669"/>
                      </a:lnTo>
                      <a:lnTo>
                        <a:pt x="124" y="665"/>
                      </a:lnTo>
                      <a:lnTo>
                        <a:pt x="122" y="661"/>
                      </a:lnTo>
                      <a:lnTo>
                        <a:pt x="118" y="657"/>
                      </a:lnTo>
                      <a:lnTo>
                        <a:pt x="116" y="652"/>
                      </a:lnTo>
                      <a:lnTo>
                        <a:pt x="112" y="648"/>
                      </a:lnTo>
                      <a:lnTo>
                        <a:pt x="108" y="644"/>
                      </a:lnTo>
                      <a:lnTo>
                        <a:pt x="107" y="638"/>
                      </a:lnTo>
                      <a:lnTo>
                        <a:pt x="103" y="633"/>
                      </a:lnTo>
                      <a:lnTo>
                        <a:pt x="101" y="629"/>
                      </a:lnTo>
                      <a:lnTo>
                        <a:pt x="97" y="625"/>
                      </a:lnTo>
                      <a:lnTo>
                        <a:pt x="95" y="621"/>
                      </a:lnTo>
                      <a:lnTo>
                        <a:pt x="91" y="616"/>
                      </a:lnTo>
                      <a:lnTo>
                        <a:pt x="88" y="610"/>
                      </a:lnTo>
                      <a:lnTo>
                        <a:pt x="84" y="606"/>
                      </a:lnTo>
                      <a:lnTo>
                        <a:pt x="80" y="600"/>
                      </a:lnTo>
                      <a:lnTo>
                        <a:pt x="76" y="597"/>
                      </a:lnTo>
                      <a:lnTo>
                        <a:pt x="74" y="591"/>
                      </a:lnTo>
                      <a:lnTo>
                        <a:pt x="70" y="587"/>
                      </a:lnTo>
                      <a:lnTo>
                        <a:pt x="69" y="581"/>
                      </a:lnTo>
                      <a:lnTo>
                        <a:pt x="63" y="576"/>
                      </a:lnTo>
                      <a:lnTo>
                        <a:pt x="61" y="572"/>
                      </a:lnTo>
                      <a:lnTo>
                        <a:pt x="57" y="568"/>
                      </a:lnTo>
                      <a:lnTo>
                        <a:pt x="55" y="562"/>
                      </a:lnTo>
                      <a:lnTo>
                        <a:pt x="50" y="559"/>
                      </a:lnTo>
                      <a:lnTo>
                        <a:pt x="50" y="553"/>
                      </a:lnTo>
                      <a:lnTo>
                        <a:pt x="44" y="549"/>
                      </a:lnTo>
                      <a:lnTo>
                        <a:pt x="42" y="545"/>
                      </a:lnTo>
                      <a:lnTo>
                        <a:pt x="38" y="541"/>
                      </a:lnTo>
                      <a:lnTo>
                        <a:pt x="36" y="536"/>
                      </a:lnTo>
                      <a:lnTo>
                        <a:pt x="32" y="530"/>
                      </a:lnTo>
                      <a:lnTo>
                        <a:pt x="31" y="526"/>
                      </a:lnTo>
                      <a:lnTo>
                        <a:pt x="25" y="519"/>
                      </a:lnTo>
                      <a:lnTo>
                        <a:pt x="19" y="511"/>
                      </a:lnTo>
                      <a:lnTo>
                        <a:pt x="13" y="503"/>
                      </a:lnTo>
                      <a:lnTo>
                        <a:pt x="8" y="496"/>
                      </a:lnTo>
                      <a:lnTo>
                        <a:pt x="4" y="488"/>
                      </a:lnTo>
                      <a:lnTo>
                        <a:pt x="0" y="483"/>
                      </a:lnTo>
                      <a:lnTo>
                        <a:pt x="6" y="477"/>
                      </a:lnTo>
                      <a:lnTo>
                        <a:pt x="15" y="473"/>
                      </a:lnTo>
                      <a:lnTo>
                        <a:pt x="25" y="467"/>
                      </a:lnTo>
                      <a:lnTo>
                        <a:pt x="36" y="462"/>
                      </a:lnTo>
                      <a:lnTo>
                        <a:pt x="46" y="456"/>
                      </a:lnTo>
                      <a:lnTo>
                        <a:pt x="55" y="450"/>
                      </a:lnTo>
                      <a:lnTo>
                        <a:pt x="69" y="443"/>
                      </a:lnTo>
                      <a:lnTo>
                        <a:pt x="80" y="437"/>
                      </a:lnTo>
                      <a:lnTo>
                        <a:pt x="91" y="429"/>
                      </a:lnTo>
                      <a:lnTo>
                        <a:pt x="105" y="422"/>
                      </a:lnTo>
                      <a:lnTo>
                        <a:pt x="118" y="416"/>
                      </a:lnTo>
                      <a:lnTo>
                        <a:pt x="131" y="408"/>
                      </a:lnTo>
                      <a:lnTo>
                        <a:pt x="145" y="401"/>
                      </a:lnTo>
                      <a:lnTo>
                        <a:pt x="160" y="393"/>
                      </a:lnTo>
                      <a:lnTo>
                        <a:pt x="175" y="384"/>
                      </a:lnTo>
                      <a:lnTo>
                        <a:pt x="188" y="378"/>
                      </a:lnTo>
                      <a:lnTo>
                        <a:pt x="203" y="369"/>
                      </a:lnTo>
                      <a:lnTo>
                        <a:pt x="219" y="359"/>
                      </a:lnTo>
                      <a:lnTo>
                        <a:pt x="234" y="351"/>
                      </a:lnTo>
                      <a:lnTo>
                        <a:pt x="249" y="342"/>
                      </a:lnTo>
                      <a:lnTo>
                        <a:pt x="266" y="334"/>
                      </a:lnTo>
                      <a:lnTo>
                        <a:pt x="281" y="325"/>
                      </a:lnTo>
                      <a:lnTo>
                        <a:pt x="298" y="315"/>
                      </a:lnTo>
                      <a:lnTo>
                        <a:pt x="316" y="308"/>
                      </a:lnTo>
                      <a:lnTo>
                        <a:pt x="331" y="298"/>
                      </a:lnTo>
                      <a:lnTo>
                        <a:pt x="348" y="289"/>
                      </a:lnTo>
                      <a:lnTo>
                        <a:pt x="365" y="279"/>
                      </a:lnTo>
                      <a:lnTo>
                        <a:pt x="382" y="270"/>
                      </a:lnTo>
                      <a:lnTo>
                        <a:pt x="399" y="260"/>
                      </a:lnTo>
                      <a:lnTo>
                        <a:pt x="416" y="251"/>
                      </a:lnTo>
                      <a:lnTo>
                        <a:pt x="433" y="243"/>
                      </a:lnTo>
                      <a:lnTo>
                        <a:pt x="451" y="234"/>
                      </a:lnTo>
                      <a:lnTo>
                        <a:pt x="468" y="222"/>
                      </a:lnTo>
                      <a:lnTo>
                        <a:pt x="483" y="213"/>
                      </a:lnTo>
                      <a:lnTo>
                        <a:pt x="500" y="205"/>
                      </a:lnTo>
                      <a:lnTo>
                        <a:pt x="517" y="196"/>
                      </a:lnTo>
                      <a:lnTo>
                        <a:pt x="532" y="186"/>
                      </a:lnTo>
                      <a:lnTo>
                        <a:pt x="551" y="177"/>
                      </a:lnTo>
                      <a:lnTo>
                        <a:pt x="566" y="167"/>
                      </a:lnTo>
                      <a:lnTo>
                        <a:pt x="584" y="160"/>
                      </a:lnTo>
                      <a:lnTo>
                        <a:pt x="599" y="150"/>
                      </a:lnTo>
                      <a:lnTo>
                        <a:pt x="614" y="141"/>
                      </a:lnTo>
                      <a:lnTo>
                        <a:pt x="631" y="131"/>
                      </a:lnTo>
                      <a:lnTo>
                        <a:pt x="644" y="125"/>
                      </a:lnTo>
                      <a:lnTo>
                        <a:pt x="660" y="116"/>
                      </a:lnTo>
                      <a:lnTo>
                        <a:pt x="677" y="108"/>
                      </a:lnTo>
                      <a:lnTo>
                        <a:pt x="690" y="99"/>
                      </a:lnTo>
                      <a:lnTo>
                        <a:pt x="705" y="93"/>
                      </a:lnTo>
                      <a:lnTo>
                        <a:pt x="718" y="84"/>
                      </a:lnTo>
                      <a:lnTo>
                        <a:pt x="732" y="76"/>
                      </a:lnTo>
                      <a:lnTo>
                        <a:pt x="745" y="68"/>
                      </a:lnTo>
                      <a:lnTo>
                        <a:pt x="758" y="63"/>
                      </a:lnTo>
                      <a:lnTo>
                        <a:pt x="770" y="55"/>
                      </a:lnTo>
                      <a:lnTo>
                        <a:pt x="781" y="49"/>
                      </a:lnTo>
                      <a:lnTo>
                        <a:pt x="793" y="42"/>
                      </a:lnTo>
                      <a:lnTo>
                        <a:pt x="804" y="38"/>
                      </a:lnTo>
                      <a:lnTo>
                        <a:pt x="813" y="30"/>
                      </a:lnTo>
                      <a:lnTo>
                        <a:pt x="825" y="27"/>
                      </a:lnTo>
                      <a:lnTo>
                        <a:pt x="834" y="21"/>
                      </a:lnTo>
                      <a:lnTo>
                        <a:pt x="844" y="17"/>
                      </a:lnTo>
                      <a:lnTo>
                        <a:pt x="851" y="11"/>
                      </a:lnTo>
                      <a:lnTo>
                        <a:pt x="859" y="6"/>
                      </a:lnTo>
                      <a:lnTo>
                        <a:pt x="867" y="4"/>
                      </a:lnTo>
                      <a:lnTo>
                        <a:pt x="872" y="0"/>
                      </a:lnTo>
                      <a:lnTo>
                        <a:pt x="876" y="4"/>
                      </a:lnTo>
                      <a:lnTo>
                        <a:pt x="880" y="8"/>
                      </a:lnTo>
                      <a:lnTo>
                        <a:pt x="882" y="11"/>
                      </a:lnTo>
                      <a:lnTo>
                        <a:pt x="888" y="17"/>
                      </a:lnTo>
                      <a:lnTo>
                        <a:pt x="891" y="21"/>
                      </a:lnTo>
                      <a:lnTo>
                        <a:pt x="895" y="27"/>
                      </a:lnTo>
                      <a:lnTo>
                        <a:pt x="901" y="30"/>
                      </a:lnTo>
                      <a:lnTo>
                        <a:pt x="905" y="38"/>
                      </a:lnTo>
                      <a:lnTo>
                        <a:pt x="910" y="42"/>
                      </a:lnTo>
                      <a:lnTo>
                        <a:pt x="914" y="49"/>
                      </a:lnTo>
                      <a:lnTo>
                        <a:pt x="920" y="55"/>
                      </a:lnTo>
                      <a:lnTo>
                        <a:pt x="926" y="63"/>
                      </a:lnTo>
                      <a:lnTo>
                        <a:pt x="931" y="68"/>
                      </a:lnTo>
                      <a:lnTo>
                        <a:pt x="937" y="74"/>
                      </a:lnTo>
                      <a:lnTo>
                        <a:pt x="943" y="80"/>
                      </a:lnTo>
                      <a:lnTo>
                        <a:pt x="948" y="85"/>
                      </a:lnTo>
                      <a:lnTo>
                        <a:pt x="952" y="93"/>
                      </a:lnTo>
                      <a:lnTo>
                        <a:pt x="960" y="99"/>
                      </a:lnTo>
                      <a:lnTo>
                        <a:pt x="964" y="106"/>
                      </a:lnTo>
                      <a:lnTo>
                        <a:pt x="971" y="112"/>
                      </a:lnTo>
                      <a:lnTo>
                        <a:pt x="975" y="118"/>
                      </a:lnTo>
                      <a:lnTo>
                        <a:pt x="981" y="123"/>
                      </a:lnTo>
                      <a:lnTo>
                        <a:pt x="985" y="131"/>
                      </a:lnTo>
                      <a:lnTo>
                        <a:pt x="990" y="137"/>
                      </a:lnTo>
                      <a:lnTo>
                        <a:pt x="996" y="142"/>
                      </a:lnTo>
                      <a:lnTo>
                        <a:pt x="1000" y="146"/>
                      </a:lnTo>
                      <a:lnTo>
                        <a:pt x="1004" y="152"/>
                      </a:lnTo>
                      <a:lnTo>
                        <a:pt x="1009" y="156"/>
                      </a:lnTo>
                      <a:lnTo>
                        <a:pt x="1013" y="161"/>
                      </a:lnTo>
                      <a:lnTo>
                        <a:pt x="1017" y="165"/>
                      </a:lnTo>
                      <a:lnTo>
                        <a:pt x="1021" y="169"/>
                      </a:lnTo>
                      <a:lnTo>
                        <a:pt x="1024" y="175"/>
                      </a:lnTo>
                      <a:lnTo>
                        <a:pt x="1017" y="177"/>
                      </a:lnTo>
                      <a:lnTo>
                        <a:pt x="1009" y="182"/>
                      </a:lnTo>
                      <a:lnTo>
                        <a:pt x="1002" y="188"/>
                      </a:lnTo>
                      <a:lnTo>
                        <a:pt x="994" y="194"/>
                      </a:lnTo>
                      <a:lnTo>
                        <a:pt x="985" y="199"/>
                      </a:lnTo>
                      <a:lnTo>
                        <a:pt x="975" y="205"/>
                      </a:lnTo>
                      <a:lnTo>
                        <a:pt x="966" y="211"/>
                      </a:lnTo>
                      <a:lnTo>
                        <a:pt x="954" y="220"/>
                      </a:lnTo>
                      <a:lnTo>
                        <a:pt x="943" y="226"/>
                      </a:lnTo>
                      <a:lnTo>
                        <a:pt x="931" y="234"/>
                      </a:lnTo>
                      <a:lnTo>
                        <a:pt x="920" y="241"/>
                      </a:lnTo>
                      <a:lnTo>
                        <a:pt x="908" y="251"/>
                      </a:lnTo>
                      <a:lnTo>
                        <a:pt x="895" y="258"/>
                      </a:lnTo>
                      <a:lnTo>
                        <a:pt x="882" y="268"/>
                      </a:lnTo>
                      <a:lnTo>
                        <a:pt x="869" y="277"/>
                      </a:lnTo>
                      <a:lnTo>
                        <a:pt x="855" y="285"/>
                      </a:lnTo>
                      <a:lnTo>
                        <a:pt x="840" y="294"/>
                      </a:lnTo>
                      <a:lnTo>
                        <a:pt x="827" y="304"/>
                      </a:lnTo>
                      <a:lnTo>
                        <a:pt x="812" y="313"/>
                      </a:lnTo>
                      <a:lnTo>
                        <a:pt x="796" y="325"/>
                      </a:lnTo>
                      <a:lnTo>
                        <a:pt x="781" y="334"/>
                      </a:lnTo>
                      <a:lnTo>
                        <a:pt x="766" y="344"/>
                      </a:lnTo>
                      <a:lnTo>
                        <a:pt x="751" y="353"/>
                      </a:lnTo>
                      <a:lnTo>
                        <a:pt x="734" y="365"/>
                      </a:lnTo>
                      <a:lnTo>
                        <a:pt x="718" y="374"/>
                      </a:lnTo>
                      <a:lnTo>
                        <a:pt x="701" y="386"/>
                      </a:lnTo>
                      <a:lnTo>
                        <a:pt x="686" y="397"/>
                      </a:lnTo>
                      <a:lnTo>
                        <a:pt x="669" y="408"/>
                      </a:lnTo>
                      <a:lnTo>
                        <a:pt x="652" y="418"/>
                      </a:lnTo>
                      <a:lnTo>
                        <a:pt x="637" y="429"/>
                      </a:lnTo>
                      <a:lnTo>
                        <a:pt x="620" y="441"/>
                      </a:lnTo>
                      <a:lnTo>
                        <a:pt x="604" y="452"/>
                      </a:lnTo>
                      <a:lnTo>
                        <a:pt x="587" y="464"/>
                      </a:lnTo>
                      <a:lnTo>
                        <a:pt x="570" y="473"/>
                      </a:lnTo>
                      <a:lnTo>
                        <a:pt x="553" y="484"/>
                      </a:lnTo>
                      <a:lnTo>
                        <a:pt x="538" y="496"/>
                      </a:lnTo>
                      <a:lnTo>
                        <a:pt x="519" y="507"/>
                      </a:lnTo>
                      <a:lnTo>
                        <a:pt x="504" y="519"/>
                      </a:lnTo>
                      <a:lnTo>
                        <a:pt x="489" y="528"/>
                      </a:lnTo>
                      <a:lnTo>
                        <a:pt x="471" y="540"/>
                      </a:lnTo>
                      <a:lnTo>
                        <a:pt x="456" y="549"/>
                      </a:lnTo>
                      <a:lnTo>
                        <a:pt x="439" y="560"/>
                      </a:lnTo>
                      <a:lnTo>
                        <a:pt x="424" y="570"/>
                      </a:lnTo>
                      <a:lnTo>
                        <a:pt x="409" y="581"/>
                      </a:lnTo>
                      <a:lnTo>
                        <a:pt x="394" y="591"/>
                      </a:lnTo>
                      <a:lnTo>
                        <a:pt x="378" y="600"/>
                      </a:lnTo>
                      <a:lnTo>
                        <a:pt x="363" y="610"/>
                      </a:lnTo>
                      <a:lnTo>
                        <a:pt x="350" y="621"/>
                      </a:lnTo>
                      <a:lnTo>
                        <a:pt x="335" y="629"/>
                      </a:lnTo>
                      <a:lnTo>
                        <a:pt x="321" y="638"/>
                      </a:lnTo>
                      <a:lnTo>
                        <a:pt x="308" y="648"/>
                      </a:lnTo>
                      <a:lnTo>
                        <a:pt x="295" y="657"/>
                      </a:lnTo>
                      <a:lnTo>
                        <a:pt x="281" y="665"/>
                      </a:lnTo>
                      <a:lnTo>
                        <a:pt x="270" y="673"/>
                      </a:lnTo>
                      <a:lnTo>
                        <a:pt x="259" y="680"/>
                      </a:lnTo>
                      <a:lnTo>
                        <a:pt x="247" y="690"/>
                      </a:lnTo>
                      <a:lnTo>
                        <a:pt x="236" y="695"/>
                      </a:lnTo>
                      <a:lnTo>
                        <a:pt x="224" y="703"/>
                      </a:lnTo>
                      <a:lnTo>
                        <a:pt x="215" y="709"/>
                      </a:lnTo>
                      <a:lnTo>
                        <a:pt x="207" y="716"/>
                      </a:lnTo>
                      <a:lnTo>
                        <a:pt x="198" y="722"/>
                      </a:lnTo>
                      <a:lnTo>
                        <a:pt x="188" y="728"/>
                      </a:lnTo>
                      <a:lnTo>
                        <a:pt x="181" y="733"/>
                      </a:lnTo>
                      <a:lnTo>
                        <a:pt x="175" y="739"/>
                      </a:lnTo>
                      <a:close/>
                    </a:path>
                  </a:pathLst>
                </a:custGeom>
                <a:solidFill>
                  <a:srgbClr val="969696"/>
                </a:solidFill>
                <a:ln w="9525">
                  <a:solidFill>
                    <a:schemeClr val="bg1"/>
                  </a:solidFill>
                  <a:round/>
                  <a:headEnd/>
                  <a:tailEnd/>
                </a:ln>
              </p:spPr>
              <p:txBody>
                <a:bodyPr/>
                <a:lstStyle/>
                <a:p>
                  <a:endParaRPr lang="en-US"/>
                </a:p>
              </p:txBody>
            </p:sp>
          </p:grpSp>
        </p:grpSp>
        <p:cxnSp>
          <p:nvCxnSpPr>
            <p:cNvPr id="45083" name="Straight Arrow Connector 7"/>
            <p:cNvCxnSpPr>
              <a:cxnSpLocks noChangeShapeType="1"/>
            </p:cNvCxnSpPr>
            <p:nvPr/>
          </p:nvCxnSpPr>
          <p:spPr bwMode="auto">
            <a:xfrm flipH="1">
              <a:off x="5522976" y="4888504"/>
              <a:ext cx="223225" cy="1588"/>
            </a:xfrm>
            <a:prstGeom prst="straightConnector1">
              <a:avLst/>
            </a:prstGeom>
            <a:noFill/>
            <a:ln w="28575"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45084" name="Straight Arrow Connector 8"/>
            <p:cNvCxnSpPr>
              <a:cxnSpLocks noChangeShapeType="1"/>
            </p:cNvCxnSpPr>
            <p:nvPr/>
          </p:nvCxnSpPr>
          <p:spPr bwMode="auto">
            <a:xfrm>
              <a:off x="5522976" y="5465064"/>
              <a:ext cx="220177" cy="1588"/>
            </a:xfrm>
            <a:prstGeom prst="straightConnector1">
              <a:avLst/>
            </a:prstGeom>
            <a:noFill/>
            <a:ln w="28575" algn="ctr">
              <a:solidFill>
                <a:schemeClr val="bg1"/>
              </a:solidFill>
              <a:round/>
              <a:headEnd/>
              <a:tailEnd type="triangle" w="med" len="med"/>
            </a:ln>
            <a:extLst>
              <a:ext uri="{909E8E84-426E-40DD-AFC4-6F175D3DCCD1}">
                <a14:hiddenFill xmlns:a14="http://schemas.microsoft.com/office/drawing/2010/main">
                  <a:noFill/>
                </a14:hiddenFill>
              </a:ext>
            </a:extLst>
          </p:spPr>
        </p:cxnSp>
      </p:grpSp>
      <p:grpSp>
        <p:nvGrpSpPr>
          <p:cNvPr id="45064" name="Group 16"/>
          <p:cNvGrpSpPr>
            <a:grpSpLocks/>
          </p:cNvGrpSpPr>
          <p:nvPr/>
        </p:nvGrpSpPr>
        <p:grpSpPr bwMode="auto">
          <a:xfrm>
            <a:off x="6091238" y="1393825"/>
            <a:ext cx="963612" cy="785813"/>
            <a:chOff x="729" y="3059"/>
            <a:chExt cx="607" cy="495"/>
          </a:xfrm>
        </p:grpSpPr>
        <p:grpSp>
          <p:nvGrpSpPr>
            <p:cNvPr id="45066" name="Group 17"/>
            <p:cNvGrpSpPr>
              <a:grpSpLocks/>
            </p:cNvGrpSpPr>
            <p:nvPr/>
          </p:nvGrpSpPr>
          <p:grpSpPr bwMode="auto">
            <a:xfrm>
              <a:off x="836" y="3059"/>
              <a:ext cx="500" cy="495"/>
              <a:chOff x="2064" y="3278"/>
              <a:chExt cx="500" cy="495"/>
            </a:xfrm>
          </p:grpSpPr>
          <p:sp>
            <p:nvSpPr>
              <p:cNvPr id="45077" name="Rectangle 18"/>
              <p:cNvSpPr>
                <a:spLocks noChangeArrowheads="1"/>
              </p:cNvSpPr>
              <p:nvPr/>
            </p:nvSpPr>
            <p:spPr bwMode="auto">
              <a:xfrm rot="-2963728">
                <a:off x="2240" y="3267"/>
                <a:ext cx="144" cy="496"/>
              </a:xfrm>
              <a:prstGeom prst="rect">
                <a:avLst/>
              </a:prstGeom>
              <a:solidFill>
                <a:srgbClr val="FFCC00"/>
              </a:solidFill>
              <a:ln w="12700">
                <a:solidFill>
                  <a:schemeClr val="bg1"/>
                </a:solidFill>
                <a:miter lim="800000"/>
                <a:headEnd/>
                <a:tailEnd/>
              </a:ln>
            </p:spPr>
            <p:txBody>
              <a:bodyPr anchor="ctr">
                <a:spAutoFit/>
              </a:bodyPr>
              <a:lstStyle/>
              <a:p>
                <a:endParaRPr lang="en-US"/>
              </a:p>
            </p:txBody>
          </p:sp>
          <p:sp>
            <p:nvSpPr>
              <p:cNvPr id="45078" name="Rectangle 19"/>
              <p:cNvSpPr>
                <a:spLocks noChangeArrowheads="1"/>
              </p:cNvSpPr>
              <p:nvPr/>
            </p:nvSpPr>
            <p:spPr bwMode="auto">
              <a:xfrm rot="-2963728">
                <a:off x="2050" y="3313"/>
                <a:ext cx="144" cy="73"/>
              </a:xfrm>
              <a:prstGeom prst="rect">
                <a:avLst/>
              </a:prstGeom>
              <a:solidFill>
                <a:srgbClr val="FF66FF"/>
              </a:solidFill>
              <a:ln w="12700">
                <a:solidFill>
                  <a:schemeClr val="bg1"/>
                </a:solidFill>
                <a:miter lim="800000"/>
                <a:headEnd/>
                <a:tailEnd/>
              </a:ln>
            </p:spPr>
            <p:txBody>
              <a:bodyPr anchor="ctr">
                <a:spAutoFit/>
              </a:bodyPr>
              <a:lstStyle/>
              <a:p>
                <a:endParaRPr lang="en-US"/>
              </a:p>
            </p:txBody>
          </p:sp>
          <p:sp>
            <p:nvSpPr>
              <p:cNvPr id="45079" name="AutoShape 20"/>
              <p:cNvSpPr>
                <a:spLocks noChangeArrowheads="1"/>
              </p:cNvSpPr>
              <p:nvPr/>
            </p:nvSpPr>
            <p:spPr bwMode="auto">
              <a:xfrm rot="18636272" flipV="1">
                <a:off x="2456" y="3664"/>
                <a:ext cx="144" cy="73"/>
              </a:xfrm>
              <a:prstGeom prst="triangle">
                <a:avLst>
                  <a:gd name="adj" fmla="val 49995"/>
                </a:avLst>
              </a:prstGeom>
              <a:solidFill>
                <a:schemeClr val="hlink"/>
              </a:solidFill>
              <a:ln w="12700">
                <a:solidFill>
                  <a:schemeClr val="bg1"/>
                </a:solidFill>
                <a:miter lim="800000"/>
                <a:headEnd/>
                <a:tailEnd/>
              </a:ln>
            </p:spPr>
            <p:txBody>
              <a:bodyPr anchor="ctr">
                <a:spAutoFit/>
              </a:bodyPr>
              <a:lstStyle/>
              <a:p>
                <a:endParaRPr lang="en-US"/>
              </a:p>
            </p:txBody>
          </p:sp>
        </p:grpSp>
        <p:grpSp>
          <p:nvGrpSpPr>
            <p:cNvPr id="45067" name="Group 21"/>
            <p:cNvGrpSpPr>
              <a:grpSpLocks/>
            </p:cNvGrpSpPr>
            <p:nvPr/>
          </p:nvGrpSpPr>
          <p:grpSpPr bwMode="auto">
            <a:xfrm>
              <a:off x="729" y="3122"/>
              <a:ext cx="512" cy="335"/>
              <a:chOff x="4250" y="2059"/>
              <a:chExt cx="438" cy="286"/>
            </a:xfrm>
          </p:grpSpPr>
          <p:sp>
            <p:nvSpPr>
              <p:cNvPr id="45068" name="Freeform 22"/>
              <p:cNvSpPr>
                <a:spLocks/>
              </p:cNvSpPr>
              <p:nvPr/>
            </p:nvSpPr>
            <p:spPr bwMode="auto">
              <a:xfrm rot="3766183" flipH="1">
                <a:off x="4235" y="2207"/>
                <a:ext cx="153" cy="124"/>
              </a:xfrm>
              <a:custGeom>
                <a:avLst/>
                <a:gdLst>
                  <a:gd name="T0" fmla="*/ 57 w 153"/>
                  <a:gd name="T1" fmla="*/ 7 h 124"/>
                  <a:gd name="T2" fmla="*/ 57 w 153"/>
                  <a:gd name="T3" fmla="*/ 7 h 124"/>
                  <a:gd name="T4" fmla="*/ 73 w 153"/>
                  <a:gd name="T5" fmla="*/ 2 h 124"/>
                  <a:gd name="T6" fmla="*/ 88 w 153"/>
                  <a:gd name="T7" fmla="*/ 0 h 124"/>
                  <a:gd name="T8" fmla="*/ 101 w 153"/>
                  <a:gd name="T9" fmla="*/ 0 h 124"/>
                  <a:gd name="T10" fmla="*/ 115 w 153"/>
                  <a:gd name="T11" fmla="*/ 2 h 124"/>
                  <a:gd name="T12" fmla="*/ 127 w 153"/>
                  <a:gd name="T13" fmla="*/ 7 h 124"/>
                  <a:gd name="T14" fmla="*/ 137 w 153"/>
                  <a:gd name="T15" fmla="*/ 14 h 124"/>
                  <a:gd name="T16" fmla="*/ 142 w 153"/>
                  <a:gd name="T17" fmla="*/ 17 h 124"/>
                  <a:gd name="T18" fmla="*/ 146 w 153"/>
                  <a:gd name="T19" fmla="*/ 22 h 124"/>
                  <a:gd name="T20" fmla="*/ 148 w 153"/>
                  <a:gd name="T21" fmla="*/ 27 h 124"/>
                  <a:gd name="T22" fmla="*/ 151 w 153"/>
                  <a:gd name="T23" fmla="*/ 32 h 124"/>
                  <a:gd name="T24" fmla="*/ 151 w 153"/>
                  <a:gd name="T25" fmla="*/ 32 h 124"/>
                  <a:gd name="T26" fmla="*/ 152 w 153"/>
                  <a:gd name="T27" fmla="*/ 38 h 124"/>
                  <a:gd name="T28" fmla="*/ 153 w 153"/>
                  <a:gd name="T29" fmla="*/ 45 h 124"/>
                  <a:gd name="T30" fmla="*/ 153 w 153"/>
                  <a:gd name="T31" fmla="*/ 49 h 124"/>
                  <a:gd name="T32" fmla="*/ 152 w 153"/>
                  <a:gd name="T33" fmla="*/ 56 h 124"/>
                  <a:gd name="T34" fmla="*/ 148 w 153"/>
                  <a:gd name="T35" fmla="*/ 68 h 124"/>
                  <a:gd name="T36" fmla="*/ 142 w 153"/>
                  <a:gd name="T37" fmla="*/ 80 h 124"/>
                  <a:gd name="T38" fmla="*/ 133 w 153"/>
                  <a:gd name="T39" fmla="*/ 91 h 124"/>
                  <a:gd name="T40" fmla="*/ 123 w 153"/>
                  <a:gd name="T41" fmla="*/ 101 h 124"/>
                  <a:gd name="T42" fmla="*/ 110 w 153"/>
                  <a:gd name="T43" fmla="*/ 110 h 124"/>
                  <a:gd name="T44" fmla="*/ 96 w 153"/>
                  <a:gd name="T45" fmla="*/ 116 h 124"/>
                  <a:gd name="T46" fmla="*/ 96 w 153"/>
                  <a:gd name="T47" fmla="*/ 116 h 124"/>
                  <a:gd name="T48" fmla="*/ 80 w 153"/>
                  <a:gd name="T49" fmla="*/ 121 h 124"/>
                  <a:gd name="T50" fmla="*/ 65 w 153"/>
                  <a:gd name="T51" fmla="*/ 124 h 124"/>
                  <a:gd name="T52" fmla="*/ 50 w 153"/>
                  <a:gd name="T53" fmla="*/ 124 h 124"/>
                  <a:gd name="T54" fmla="*/ 38 w 153"/>
                  <a:gd name="T55" fmla="*/ 121 h 124"/>
                  <a:gd name="T56" fmla="*/ 26 w 153"/>
                  <a:gd name="T57" fmla="*/ 117 h 124"/>
                  <a:gd name="T58" fmla="*/ 16 w 153"/>
                  <a:gd name="T59" fmla="*/ 110 h 124"/>
                  <a:gd name="T60" fmla="*/ 11 w 153"/>
                  <a:gd name="T61" fmla="*/ 106 h 124"/>
                  <a:gd name="T62" fmla="*/ 7 w 153"/>
                  <a:gd name="T63" fmla="*/ 101 h 124"/>
                  <a:gd name="T64" fmla="*/ 5 w 153"/>
                  <a:gd name="T65" fmla="*/ 96 h 124"/>
                  <a:gd name="T66" fmla="*/ 2 w 153"/>
                  <a:gd name="T67" fmla="*/ 91 h 124"/>
                  <a:gd name="T68" fmla="*/ 2 w 153"/>
                  <a:gd name="T69" fmla="*/ 91 h 124"/>
                  <a:gd name="T70" fmla="*/ 1 w 153"/>
                  <a:gd name="T71" fmla="*/ 85 h 124"/>
                  <a:gd name="T72" fmla="*/ 0 w 153"/>
                  <a:gd name="T73" fmla="*/ 80 h 124"/>
                  <a:gd name="T74" fmla="*/ 0 w 153"/>
                  <a:gd name="T75" fmla="*/ 74 h 124"/>
                  <a:gd name="T76" fmla="*/ 0 w 153"/>
                  <a:gd name="T77" fmla="*/ 68 h 124"/>
                  <a:gd name="T78" fmla="*/ 3 w 153"/>
                  <a:gd name="T79" fmla="*/ 56 h 124"/>
                  <a:gd name="T80" fmla="*/ 10 w 153"/>
                  <a:gd name="T81" fmla="*/ 45 h 124"/>
                  <a:gd name="T82" fmla="*/ 18 w 153"/>
                  <a:gd name="T83" fmla="*/ 33 h 124"/>
                  <a:gd name="T84" fmla="*/ 29 w 153"/>
                  <a:gd name="T85" fmla="*/ 23 h 124"/>
                  <a:gd name="T86" fmla="*/ 42 w 153"/>
                  <a:gd name="T87" fmla="*/ 15 h 124"/>
                  <a:gd name="T88" fmla="*/ 57 w 153"/>
                  <a:gd name="T89" fmla="*/ 7 h 124"/>
                  <a:gd name="T90" fmla="*/ 57 w 153"/>
                  <a:gd name="T91" fmla="*/ 7 h 1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3"/>
                  <a:gd name="T139" fmla="*/ 0 h 124"/>
                  <a:gd name="T140" fmla="*/ 153 w 153"/>
                  <a:gd name="T141" fmla="*/ 124 h 1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3" h="124">
                    <a:moveTo>
                      <a:pt x="57" y="7"/>
                    </a:moveTo>
                    <a:lnTo>
                      <a:pt x="57" y="7"/>
                    </a:lnTo>
                    <a:lnTo>
                      <a:pt x="73" y="2"/>
                    </a:lnTo>
                    <a:lnTo>
                      <a:pt x="88" y="0"/>
                    </a:lnTo>
                    <a:lnTo>
                      <a:pt x="101" y="0"/>
                    </a:lnTo>
                    <a:lnTo>
                      <a:pt x="115" y="2"/>
                    </a:lnTo>
                    <a:lnTo>
                      <a:pt x="127" y="7"/>
                    </a:lnTo>
                    <a:lnTo>
                      <a:pt x="137" y="14"/>
                    </a:lnTo>
                    <a:lnTo>
                      <a:pt x="142" y="17"/>
                    </a:lnTo>
                    <a:lnTo>
                      <a:pt x="146" y="22"/>
                    </a:lnTo>
                    <a:lnTo>
                      <a:pt x="148" y="27"/>
                    </a:lnTo>
                    <a:lnTo>
                      <a:pt x="151" y="32"/>
                    </a:lnTo>
                    <a:lnTo>
                      <a:pt x="152" y="38"/>
                    </a:lnTo>
                    <a:lnTo>
                      <a:pt x="153" y="45"/>
                    </a:lnTo>
                    <a:lnTo>
                      <a:pt x="153" y="49"/>
                    </a:lnTo>
                    <a:lnTo>
                      <a:pt x="152" y="56"/>
                    </a:lnTo>
                    <a:lnTo>
                      <a:pt x="148" y="68"/>
                    </a:lnTo>
                    <a:lnTo>
                      <a:pt x="142" y="80"/>
                    </a:lnTo>
                    <a:lnTo>
                      <a:pt x="133" y="91"/>
                    </a:lnTo>
                    <a:lnTo>
                      <a:pt x="123" y="101"/>
                    </a:lnTo>
                    <a:lnTo>
                      <a:pt x="110" y="110"/>
                    </a:lnTo>
                    <a:lnTo>
                      <a:pt x="96" y="116"/>
                    </a:lnTo>
                    <a:lnTo>
                      <a:pt x="80" y="121"/>
                    </a:lnTo>
                    <a:lnTo>
                      <a:pt x="65" y="124"/>
                    </a:lnTo>
                    <a:lnTo>
                      <a:pt x="50" y="124"/>
                    </a:lnTo>
                    <a:lnTo>
                      <a:pt x="38" y="121"/>
                    </a:lnTo>
                    <a:lnTo>
                      <a:pt x="26" y="117"/>
                    </a:lnTo>
                    <a:lnTo>
                      <a:pt x="16" y="110"/>
                    </a:lnTo>
                    <a:lnTo>
                      <a:pt x="11" y="106"/>
                    </a:lnTo>
                    <a:lnTo>
                      <a:pt x="7" y="101"/>
                    </a:lnTo>
                    <a:lnTo>
                      <a:pt x="5" y="96"/>
                    </a:lnTo>
                    <a:lnTo>
                      <a:pt x="2" y="91"/>
                    </a:lnTo>
                    <a:lnTo>
                      <a:pt x="1" y="85"/>
                    </a:lnTo>
                    <a:lnTo>
                      <a:pt x="0" y="80"/>
                    </a:lnTo>
                    <a:lnTo>
                      <a:pt x="0" y="74"/>
                    </a:lnTo>
                    <a:lnTo>
                      <a:pt x="0" y="68"/>
                    </a:lnTo>
                    <a:lnTo>
                      <a:pt x="3" y="56"/>
                    </a:lnTo>
                    <a:lnTo>
                      <a:pt x="10" y="45"/>
                    </a:lnTo>
                    <a:lnTo>
                      <a:pt x="18" y="33"/>
                    </a:lnTo>
                    <a:lnTo>
                      <a:pt x="29" y="23"/>
                    </a:lnTo>
                    <a:lnTo>
                      <a:pt x="42" y="15"/>
                    </a:lnTo>
                    <a:lnTo>
                      <a:pt x="5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69" name="Freeform 23"/>
              <p:cNvSpPr>
                <a:spLocks/>
              </p:cNvSpPr>
              <p:nvPr/>
            </p:nvSpPr>
            <p:spPr bwMode="auto">
              <a:xfrm rot="3766183" flipH="1">
                <a:off x="4245" y="2218"/>
                <a:ext cx="133" cy="102"/>
              </a:xfrm>
              <a:custGeom>
                <a:avLst/>
                <a:gdLst>
                  <a:gd name="T0" fmla="*/ 49 w 133"/>
                  <a:gd name="T1" fmla="*/ 6 h 102"/>
                  <a:gd name="T2" fmla="*/ 49 w 133"/>
                  <a:gd name="T3" fmla="*/ 6 h 102"/>
                  <a:gd name="T4" fmla="*/ 63 w 133"/>
                  <a:gd name="T5" fmla="*/ 3 h 102"/>
                  <a:gd name="T6" fmla="*/ 76 w 133"/>
                  <a:gd name="T7" fmla="*/ 0 h 102"/>
                  <a:gd name="T8" fmla="*/ 89 w 133"/>
                  <a:gd name="T9" fmla="*/ 0 h 102"/>
                  <a:gd name="T10" fmla="*/ 100 w 133"/>
                  <a:gd name="T11" fmla="*/ 3 h 102"/>
                  <a:gd name="T12" fmla="*/ 111 w 133"/>
                  <a:gd name="T13" fmla="*/ 6 h 102"/>
                  <a:gd name="T14" fmla="*/ 120 w 133"/>
                  <a:gd name="T15" fmla="*/ 11 h 102"/>
                  <a:gd name="T16" fmla="*/ 126 w 133"/>
                  <a:gd name="T17" fmla="*/ 19 h 102"/>
                  <a:gd name="T18" fmla="*/ 131 w 133"/>
                  <a:gd name="T19" fmla="*/ 27 h 102"/>
                  <a:gd name="T20" fmla="*/ 131 w 133"/>
                  <a:gd name="T21" fmla="*/ 27 h 102"/>
                  <a:gd name="T22" fmla="*/ 133 w 133"/>
                  <a:gd name="T23" fmla="*/ 36 h 102"/>
                  <a:gd name="T24" fmla="*/ 132 w 133"/>
                  <a:gd name="T25" fmla="*/ 46 h 102"/>
                  <a:gd name="T26" fmla="*/ 130 w 133"/>
                  <a:gd name="T27" fmla="*/ 56 h 102"/>
                  <a:gd name="T28" fmla="*/ 123 w 133"/>
                  <a:gd name="T29" fmla="*/ 66 h 102"/>
                  <a:gd name="T30" fmla="*/ 116 w 133"/>
                  <a:gd name="T31" fmla="*/ 74 h 102"/>
                  <a:gd name="T32" fmla="*/ 107 w 133"/>
                  <a:gd name="T33" fmla="*/ 83 h 102"/>
                  <a:gd name="T34" fmla="*/ 96 w 133"/>
                  <a:gd name="T35" fmla="*/ 90 h 102"/>
                  <a:gd name="T36" fmla="*/ 84 w 133"/>
                  <a:gd name="T37" fmla="*/ 97 h 102"/>
                  <a:gd name="T38" fmla="*/ 84 w 133"/>
                  <a:gd name="T39" fmla="*/ 97 h 102"/>
                  <a:gd name="T40" fmla="*/ 70 w 133"/>
                  <a:gd name="T41" fmla="*/ 100 h 102"/>
                  <a:gd name="T42" fmla="*/ 57 w 133"/>
                  <a:gd name="T43" fmla="*/ 102 h 102"/>
                  <a:gd name="T44" fmla="*/ 44 w 133"/>
                  <a:gd name="T45" fmla="*/ 102 h 102"/>
                  <a:gd name="T46" fmla="*/ 33 w 133"/>
                  <a:gd name="T47" fmla="*/ 100 h 102"/>
                  <a:gd name="T48" fmla="*/ 22 w 133"/>
                  <a:gd name="T49" fmla="*/ 97 h 102"/>
                  <a:gd name="T50" fmla="*/ 13 w 133"/>
                  <a:gd name="T51" fmla="*/ 90 h 102"/>
                  <a:gd name="T52" fmla="*/ 6 w 133"/>
                  <a:gd name="T53" fmla="*/ 84 h 102"/>
                  <a:gd name="T54" fmla="*/ 2 w 133"/>
                  <a:gd name="T55" fmla="*/ 76 h 102"/>
                  <a:gd name="T56" fmla="*/ 2 w 133"/>
                  <a:gd name="T57" fmla="*/ 76 h 102"/>
                  <a:gd name="T58" fmla="*/ 0 w 133"/>
                  <a:gd name="T59" fmla="*/ 66 h 102"/>
                  <a:gd name="T60" fmla="*/ 0 w 133"/>
                  <a:gd name="T61" fmla="*/ 56 h 102"/>
                  <a:gd name="T62" fmla="*/ 3 w 133"/>
                  <a:gd name="T63" fmla="*/ 46 h 102"/>
                  <a:gd name="T64" fmla="*/ 8 w 133"/>
                  <a:gd name="T65" fmla="*/ 36 h 102"/>
                  <a:gd name="T66" fmla="*/ 16 w 133"/>
                  <a:gd name="T67" fmla="*/ 27 h 102"/>
                  <a:gd name="T68" fmla="*/ 26 w 133"/>
                  <a:gd name="T69" fmla="*/ 19 h 102"/>
                  <a:gd name="T70" fmla="*/ 37 w 133"/>
                  <a:gd name="T71" fmla="*/ 11 h 102"/>
                  <a:gd name="T72" fmla="*/ 49 w 133"/>
                  <a:gd name="T73" fmla="*/ 6 h 102"/>
                  <a:gd name="T74" fmla="*/ 49 w 133"/>
                  <a:gd name="T75" fmla="*/ 6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3"/>
                  <a:gd name="T115" fmla="*/ 0 h 102"/>
                  <a:gd name="T116" fmla="*/ 133 w 133"/>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3" h="102">
                    <a:moveTo>
                      <a:pt x="49" y="6"/>
                    </a:moveTo>
                    <a:lnTo>
                      <a:pt x="49" y="6"/>
                    </a:lnTo>
                    <a:lnTo>
                      <a:pt x="63" y="3"/>
                    </a:lnTo>
                    <a:lnTo>
                      <a:pt x="76" y="0"/>
                    </a:lnTo>
                    <a:lnTo>
                      <a:pt x="89" y="0"/>
                    </a:lnTo>
                    <a:lnTo>
                      <a:pt x="100" y="3"/>
                    </a:lnTo>
                    <a:lnTo>
                      <a:pt x="111" y="6"/>
                    </a:lnTo>
                    <a:lnTo>
                      <a:pt x="120" y="11"/>
                    </a:lnTo>
                    <a:lnTo>
                      <a:pt x="126" y="19"/>
                    </a:lnTo>
                    <a:lnTo>
                      <a:pt x="131" y="27"/>
                    </a:lnTo>
                    <a:lnTo>
                      <a:pt x="133" y="36"/>
                    </a:lnTo>
                    <a:lnTo>
                      <a:pt x="132" y="46"/>
                    </a:lnTo>
                    <a:lnTo>
                      <a:pt x="130" y="56"/>
                    </a:lnTo>
                    <a:lnTo>
                      <a:pt x="123" y="66"/>
                    </a:lnTo>
                    <a:lnTo>
                      <a:pt x="116" y="74"/>
                    </a:lnTo>
                    <a:lnTo>
                      <a:pt x="107" y="83"/>
                    </a:lnTo>
                    <a:lnTo>
                      <a:pt x="96" y="90"/>
                    </a:lnTo>
                    <a:lnTo>
                      <a:pt x="84" y="97"/>
                    </a:lnTo>
                    <a:lnTo>
                      <a:pt x="70" y="100"/>
                    </a:lnTo>
                    <a:lnTo>
                      <a:pt x="57" y="102"/>
                    </a:lnTo>
                    <a:lnTo>
                      <a:pt x="44" y="102"/>
                    </a:lnTo>
                    <a:lnTo>
                      <a:pt x="33" y="100"/>
                    </a:lnTo>
                    <a:lnTo>
                      <a:pt x="22" y="97"/>
                    </a:lnTo>
                    <a:lnTo>
                      <a:pt x="13" y="90"/>
                    </a:lnTo>
                    <a:lnTo>
                      <a:pt x="6" y="84"/>
                    </a:lnTo>
                    <a:lnTo>
                      <a:pt x="2" y="76"/>
                    </a:lnTo>
                    <a:lnTo>
                      <a:pt x="0" y="66"/>
                    </a:lnTo>
                    <a:lnTo>
                      <a:pt x="0" y="56"/>
                    </a:lnTo>
                    <a:lnTo>
                      <a:pt x="3" y="46"/>
                    </a:lnTo>
                    <a:lnTo>
                      <a:pt x="8" y="36"/>
                    </a:lnTo>
                    <a:lnTo>
                      <a:pt x="16" y="27"/>
                    </a:lnTo>
                    <a:lnTo>
                      <a:pt x="26" y="19"/>
                    </a:lnTo>
                    <a:lnTo>
                      <a:pt x="37" y="11"/>
                    </a:lnTo>
                    <a:lnTo>
                      <a:pt x="4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0" name="Freeform 24"/>
              <p:cNvSpPr>
                <a:spLocks/>
              </p:cNvSpPr>
              <p:nvPr/>
            </p:nvSpPr>
            <p:spPr bwMode="auto">
              <a:xfrm rot="3766183" flipH="1">
                <a:off x="4376" y="2101"/>
                <a:ext cx="150" cy="276"/>
              </a:xfrm>
              <a:custGeom>
                <a:avLst/>
                <a:gdLst>
                  <a:gd name="T0" fmla="*/ 2 w 150"/>
                  <a:gd name="T1" fmla="*/ 199 h 276"/>
                  <a:gd name="T2" fmla="*/ 2 w 150"/>
                  <a:gd name="T3" fmla="*/ 199 h 276"/>
                  <a:gd name="T4" fmla="*/ 7 w 150"/>
                  <a:gd name="T5" fmla="*/ 209 h 276"/>
                  <a:gd name="T6" fmla="*/ 13 w 150"/>
                  <a:gd name="T7" fmla="*/ 220 h 276"/>
                  <a:gd name="T8" fmla="*/ 21 w 150"/>
                  <a:gd name="T9" fmla="*/ 230 h 276"/>
                  <a:gd name="T10" fmla="*/ 28 w 150"/>
                  <a:gd name="T11" fmla="*/ 240 h 276"/>
                  <a:gd name="T12" fmla="*/ 46 w 150"/>
                  <a:gd name="T13" fmla="*/ 258 h 276"/>
                  <a:gd name="T14" fmla="*/ 62 w 150"/>
                  <a:gd name="T15" fmla="*/ 276 h 276"/>
                  <a:gd name="T16" fmla="*/ 62 w 150"/>
                  <a:gd name="T17" fmla="*/ 276 h 276"/>
                  <a:gd name="T18" fmla="*/ 73 w 150"/>
                  <a:gd name="T19" fmla="*/ 272 h 276"/>
                  <a:gd name="T20" fmla="*/ 86 w 150"/>
                  <a:gd name="T21" fmla="*/ 269 h 276"/>
                  <a:gd name="T22" fmla="*/ 100 w 150"/>
                  <a:gd name="T23" fmla="*/ 266 h 276"/>
                  <a:gd name="T24" fmla="*/ 115 w 150"/>
                  <a:gd name="T25" fmla="*/ 262 h 276"/>
                  <a:gd name="T26" fmla="*/ 122 w 150"/>
                  <a:gd name="T27" fmla="*/ 260 h 276"/>
                  <a:gd name="T28" fmla="*/ 129 w 150"/>
                  <a:gd name="T29" fmla="*/ 258 h 276"/>
                  <a:gd name="T30" fmla="*/ 135 w 150"/>
                  <a:gd name="T31" fmla="*/ 254 h 276"/>
                  <a:gd name="T32" fmla="*/ 140 w 150"/>
                  <a:gd name="T33" fmla="*/ 249 h 276"/>
                  <a:gd name="T34" fmla="*/ 143 w 150"/>
                  <a:gd name="T35" fmla="*/ 243 h 276"/>
                  <a:gd name="T36" fmla="*/ 147 w 150"/>
                  <a:gd name="T37" fmla="*/ 236 h 276"/>
                  <a:gd name="T38" fmla="*/ 148 w 150"/>
                  <a:gd name="T39" fmla="*/ 229 h 276"/>
                  <a:gd name="T40" fmla="*/ 150 w 150"/>
                  <a:gd name="T41" fmla="*/ 220 h 276"/>
                  <a:gd name="T42" fmla="*/ 150 w 150"/>
                  <a:gd name="T43" fmla="*/ 220 h 276"/>
                  <a:gd name="T44" fmla="*/ 145 w 150"/>
                  <a:gd name="T45" fmla="*/ 217 h 276"/>
                  <a:gd name="T46" fmla="*/ 141 w 150"/>
                  <a:gd name="T47" fmla="*/ 213 h 276"/>
                  <a:gd name="T48" fmla="*/ 138 w 150"/>
                  <a:gd name="T49" fmla="*/ 208 h 276"/>
                  <a:gd name="T50" fmla="*/ 136 w 150"/>
                  <a:gd name="T51" fmla="*/ 203 h 276"/>
                  <a:gd name="T52" fmla="*/ 133 w 150"/>
                  <a:gd name="T53" fmla="*/ 191 h 276"/>
                  <a:gd name="T54" fmla="*/ 132 w 150"/>
                  <a:gd name="T55" fmla="*/ 178 h 276"/>
                  <a:gd name="T56" fmla="*/ 133 w 150"/>
                  <a:gd name="T57" fmla="*/ 164 h 276"/>
                  <a:gd name="T58" fmla="*/ 135 w 150"/>
                  <a:gd name="T59" fmla="*/ 150 h 276"/>
                  <a:gd name="T60" fmla="*/ 138 w 150"/>
                  <a:gd name="T61" fmla="*/ 124 h 276"/>
                  <a:gd name="T62" fmla="*/ 138 w 150"/>
                  <a:gd name="T63" fmla="*/ 124 h 276"/>
                  <a:gd name="T64" fmla="*/ 143 w 150"/>
                  <a:gd name="T65" fmla="*/ 96 h 276"/>
                  <a:gd name="T66" fmla="*/ 146 w 150"/>
                  <a:gd name="T67" fmla="*/ 67 h 276"/>
                  <a:gd name="T68" fmla="*/ 147 w 150"/>
                  <a:gd name="T69" fmla="*/ 39 h 276"/>
                  <a:gd name="T70" fmla="*/ 146 w 150"/>
                  <a:gd name="T71" fmla="*/ 9 h 276"/>
                  <a:gd name="T72" fmla="*/ 121 w 150"/>
                  <a:gd name="T73" fmla="*/ 0 h 276"/>
                  <a:gd name="T74" fmla="*/ 121 w 150"/>
                  <a:gd name="T75" fmla="*/ 0 h 276"/>
                  <a:gd name="T76" fmla="*/ 101 w 150"/>
                  <a:gd name="T77" fmla="*/ 19 h 276"/>
                  <a:gd name="T78" fmla="*/ 84 w 150"/>
                  <a:gd name="T79" fmla="*/ 39 h 276"/>
                  <a:gd name="T80" fmla="*/ 68 w 150"/>
                  <a:gd name="T81" fmla="*/ 61 h 276"/>
                  <a:gd name="T82" fmla="*/ 52 w 150"/>
                  <a:gd name="T83" fmla="*/ 83 h 276"/>
                  <a:gd name="T84" fmla="*/ 52 w 150"/>
                  <a:gd name="T85" fmla="*/ 83 h 276"/>
                  <a:gd name="T86" fmla="*/ 48 w 150"/>
                  <a:gd name="T87" fmla="*/ 88 h 276"/>
                  <a:gd name="T88" fmla="*/ 43 w 150"/>
                  <a:gd name="T89" fmla="*/ 92 h 276"/>
                  <a:gd name="T90" fmla="*/ 39 w 150"/>
                  <a:gd name="T91" fmla="*/ 96 h 276"/>
                  <a:gd name="T92" fmla="*/ 36 w 150"/>
                  <a:gd name="T93" fmla="*/ 100 h 276"/>
                  <a:gd name="T94" fmla="*/ 36 w 150"/>
                  <a:gd name="T95" fmla="*/ 100 h 276"/>
                  <a:gd name="T96" fmla="*/ 36 w 150"/>
                  <a:gd name="T97" fmla="*/ 70 h 276"/>
                  <a:gd name="T98" fmla="*/ 36 w 150"/>
                  <a:gd name="T99" fmla="*/ 70 h 276"/>
                  <a:gd name="T100" fmla="*/ 27 w 150"/>
                  <a:gd name="T101" fmla="*/ 84 h 276"/>
                  <a:gd name="T102" fmla="*/ 18 w 150"/>
                  <a:gd name="T103" fmla="*/ 99 h 276"/>
                  <a:gd name="T104" fmla="*/ 11 w 150"/>
                  <a:gd name="T105" fmla="*/ 115 h 276"/>
                  <a:gd name="T106" fmla="*/ 6 w 150"/>
                  <a:gd name="T107" fmla="*/ 130 h 276"/>
                  <a:gd name="T108" fmla="*/ 1 w 150"/>
                  <a:gd name="T109" fmla="*/ 147 h 276"/>
                  <a:gd name="T110" fmla="*/ 0 w 150"/>
                  <a:gd name="T111" fmla="*/ 164 h 276"/>
                  <a:gd name="T112" fmla="*/ 0 w 150"/>
                  <a:gd name="T113" fmla="*/ 181 h 276"/>
                  <a:gd name="T114" fmla="*/ 2 w 150"/>
                  <a:gd name="T115" fmla="*/ 199 h 276"/>
                  <a:gd name="T116" fmla="*/ 2 w 150"/>
                  <a:gd name="T117" fmla="*/ 199 h 2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0"/>
                  <a:gd name="T178" fmla="*/ 0 h 276"/>
                  <a:gd name="T179" fmla="*/ 150 w 150"/>
                  <a:gd name="T180" fmla="*/ 276 h 2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0" h="276">
                    <a:moveTo>
                      <a:pt x="2" y="199"/>
                    </a:moveTo>
                    <a:lnTo>
                      <a:pt x="2" y="199"/>
                    </a:lnTo>
                    <a:lnTo>
                      <a:pt x="7" y="209"/>
                    </a:lnTo>
                    <a:lnTo>
                      <a:pt x="13" y="220"/>
                    </a:lnTo>
                    <a:lnTo>
                      <a:pt x="21" y="230"/>
                    </a:lnTo>
                    <a:lnTo>
                      <a:pt x="28" y="240"/>
                    </a:lnTo>
                    <a:lnTo>
                      <a:pt x="46" y="258"/>
                    </a:lnTo>
                    <a:lnTo>
                      <a:pt x="62" y="276"/>
                    </a:lnTo>
                    <a:lnTo>
                      <a:pt x="73" y="272"/>
                    </a:lnTo>
                    <a:lnTo>
                      <a:pt x="86" y="269"/>
                    </a:lnTo>
                    <a:lnTo>
                      <a:pt x="100" y="266"/>
                    </a:lnTo>
                    <a:lnTo>
                      <a:pt x="115" y="262"/>
                    </a:lnTo>
                    <a:lnTo>
                      <a:pt x="122" y="260"/>
                    </a:lnTo>
                    <a:lnTo>
                      <a:pt x="129" y="258"/>
                    </a:lnTo>
                    <a:lnTo>
                      <a:pt x="135" y="254"/>
                    </a:lnTo>
                    <a:lnTo>
                      <a:pt x="140" y="249"/>
                    </a:lnTo>
                    <a:lnTo>
                      <a:pt x="143" y="243"/>
                    </a:lnTo>
                    <a:lnTo>
                      <a:pt x="147" y="236"/>
                    </a:lnTo>
                    <a:lnTo>
                      <a:pt x="148" y="229"/>
                    </a:lnTo>
                    <a:lnTo>
                      <a:pt x="150" y="220"/>
                    </a:lnTo>
                    <a:lnTo>
                      <a:pt x="145" y="217"/>
                    </a:lnTo>
                    <a:lnTo>
                      <a:pt x="141" y="213"/>
                    </a:lnTo>
                    <a:lnTo>
                      <a:pt x="138" y="208"/>
                    </a:lnTo>
                    <a:lnTo>
                      <a:pt x="136" y="203"/>
                    </a:lnTo>
                    <a:lnTo>
                      <a:pt x="133" y="191"/>
                    </a:lnTo>
                    <a:lnTo>
                      <a:pt x="132" y="178"/>
                    </a:lnTo>
                    <a:lnTo>
                      <a:pt x="133" y="164"/>
                    </a:lnTo>
                    <a:lnTo>
                      <a:pt x="135" y="150"/>
                    </a:lnTo>
                    <a:lnTo>
                      <a:pt x="138" y="124"/>
                    </a:lnTo>
                    <a:lnTo>
                      <a:pt x="143" y="96"/>
                    </a:lnTo>
                    <a:lnTo>
                      <a:pt x="146" y="67"/>
                    </a:lnTo>
                    <a:lnTo>
                      <a:pt x="147" y="39"/>
                    </a:lnTo>
                    <a:lnTo>
                      <a:pt x="146" y="9"/>
                    </a:lnTo>
                    <a:lnTo>
                      <a:pt x="121" y="0"/>
                    </a:lnTo>
                    <a:lnTo>
                      <a:pt x="101" y="19"/>
                    </a:lnTo>
                    <a:lnTo>
                      <a:pt x="84" y="39"/>
                    </a:lnTo>
                    <a:lnTo>
                      <a:pt x="68" y="61"/>
                    </a:lnTo>
                    <a:lnTo>
                      <a:pt x="52" y="83"/>
                    </a:lnTo>
                    <a:lnTo>
                      <a:pt x="48" y="88"/>
                    </a:lnTo>
                    <a:lnTo>
                      <a:pt x="43" y="92"/>
                    </a:lnTo>
                    <a:lnTo>
                      <a:pt x="39" y="96"/>
                    </a:lnTo>
                    <a:lnTo>
                      <a:pt x="36" y="100"/>
                    </a:lnTo>
                    <a:lnTo>
                      <a:pt x="36" y="70"/>
                    </a:lnTo>
                    <a:lnTo>
                      <a:pt x="27" y="84"/>
                    </a:lnTo>
                    <a:lnTo>
                      <a:pt x="18" y="99"/>
                    </a:lnTo>
                    <a:lnTo>
                      <a:pt x="11" y="115"/>
                    </a:lnTo>
                    <a:lnTo>
                      <a:pt x="6" y="130"/>
                    </a:lnTo>
                    <a:lnTo>
                      <a:pt x="1" y="147"/>
                    </a:lnTo>
                    <a:lnTo>
                      <a:pt x="0" y="164"/>
                    </a:lnTo>
                    <a:lnTo>
                      <a:pt x="0" y="181"/>
                    </a:lnTo>
                    <a:lnTo>
                      <a:pt x="2" y="1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1" name="Freeform 25"/>
              <p:cNvSpPr>
                <a:spLocks/>
              </p:cNvSpPr>
              <p:nvPr/>
            </p:nvSpPr>
            <p:spPr bwMode="auto">
              <a:xfrm rot="3766183" flipH="1">
                <a:off x="4373" y="2104"/>
                <a:ext cx="145" cy="268"/>
              </a:xfrm>
              <a:custGeom>
                <a:avLst/>
                <a:gdLst>
                  <a:gd name="T0" fmla="*/ 22 w 145"/>
                  <a:gd name="T1" fmla="*/ 88 h 268"/>
                  <a:gd name="T2" fmla="*/ 11 w 145"/>
                  <a:gd name="T3" fmla="*/ 112 h 268"/>
                  <a:gd name="T4" fmla="*/ 1 w 145"/>
                  <a:gd name="T5" fmla="*/ 148 h 268"/>
                  <a:gd name="T6" fmla="*/ 0 w 145"/>
                  <a:gd name="T7" fmla="*/ 168 h 268"/>
                  <a:gd name="T8" fmla="*/ 4 w 145"/>
                  <a:gd name="T9" fmla="*/ 189 h 268"/>
                  <a:gd name="T10" fmla="*/ 14 w 145"/>
                  <a:gd name="T11" fmla="*/ 209 h 268"/>
                  <a:gd name="T12" fmla="*/ 24 w 145"/>
                  <a:gd name="T13" fmla="*/ 224 h 268"/>
                  <a:gd name="T14" fmla="*/ 63 w 145"/>
                  <a:gd name="T15" fmla="*/ 268 h 268"/>
                  <a:gd name="T16" fmla="*/ 72 w 145"/>
                  <a:gd name="T17" fmla="*/ 267 h 268"/>
                  <a:gd name="T18" fmla="*/ 88 w 145"/>
                  <a:gd name="T19" fmla="*/ 263 h 268"/>
                  <a:gd name="T20" fmla="*/ 109 w 145"/>
                  <a:gd name="T21" fmla="*/ 251 h 268"/>
                  <a:gd name="T22" fmla="*/ 132 w 145"/>
                  <a:gd name="T23" fmla="*/ 232 h 268"/>
                  <a:gd name="T24" fmla="*/ 144 w 145"/>
                  <a:gd name="T25" fmla="*/ 217 h 268"/>
                  <a:gd name="T26" fmla="*/ 145 w 145"/>
                  <a:gd name="T27" fmla="*/ 215 h 268"/>
                  <a:gd name="T28" fmla="*/ 137 w 145"/>
                  <a:gd name="T29" fmla="*/ 203 h 268"/>
                  <a:gd name="T30" fmla="*/ 127 w 145"/>
                  <a:gd name="T31" fmla="*/ 180 h 268"/>
                  <a:gd name="T32" fmla="*/ 123 w 145"/>
                  <a:gd name="T33" fmla="*/ 162 h 268"/>
                  <a:gd name="T34" fmla="*/ 123 w 145"/>
                  <a:gd name="T35" fmla="*/ 133 h 268"/>
                  <a:gd name="T36" fmla="*/ 129 w 145"/>
                  <a:gd name="T37" fmla="*/ 94 h 268"/>
                  <a:gd name="T38" fmla="*/ 135 w 145"/>
                  <a:gd name="T39" fmla="*/ 42 h 268"/>
                  <a:gd name="T40" fmla="*/ 134 w 145"/>
                  <a:gd name="T41" fmla="*/ 16 h 268"/>
                  <a:gd name="T42" fmla="*/ 134 w 145"/>
                  <a:gd name="T43" fmla="*/ 6 h 268"/>
                  <a:gd name="T44" fmla="*/ 118 w 145"/>
                  <a:gd name="T45" fmla="*/ 0 h 268"/>
                  <a:gd name="T46" fmla="*/ 95 w 145"/>
                  <a:gd name="T47" fmla="*/ 21 h 268"/>
                  <a:gd name="T48" fmla="*/ 87 w 145"/>
                  <a:gd name="T49" fmla="*/ 28 h 268"/>
                  <a:gd name="T50" fmla="*/ 49 w 145"/>
                  <a:gd name="T51" fmla="*/ 81 h 268"/>
                  <a:gd name="T52" fmla="*/ 46 w 145"/>
                  <a:gd name="T53" fmla="*/ 86 h 268"/>
                  <a:gd name="T54" fmla="*/ 33 w 145"/>
                  <a:gd name="T55" fmla="*/ 100 h 268"/>
                  <a:gd name="T56" fmla="*/ 28 w 145"/>
                  <a:gd name="T57" fmla="*/ 112 h 268"/>
                  <a:gd name="T58" fmla="*/ 26 w 145"/>
                  <a:gd name="T59" fmla="*/ 117 h 268"/>
                  <a:gd name="T60" fmla="*/ 25 w 145"/>
                  <a:gd name="T61" fmla="*/ 117 h 268"/>
                  <a:gd name="T62" fmla="*/ 24 w 145"/>
                  <a:gd name="T63" fmla="*/ 107 h 268"/>
                  <a:gd name="T64" fmla="*/ 22 w 145"/>
                  <a:gd name="T65" fmla="*/ 88 h 2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268"/>
                  <a:gd name="T101" fmla="*/ 145 w 145"/>
                  <a:gd name="T102" fmla="*/ 268 h 2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268">
                    <a:moveTo>
                      <a:pt x="22" y="88"/>
                    </a:moveTo>
                    <a:lnTo>
                      <a:pt x="22" y="88"/>
                    </a:lnTo>
                    <a:lnTo>
                      <a:pt x="16" y="99"/>
                    </a:lnTo>
                    <a:lnTo>
                      <a:pt x="11" y="112"/>
                    </a:lnTo>
                    <a:lnTo>
                      <a:pt x="5" y="128"/>
                    </a:lnTo>
                    <a:lnTo>
                      <a:pt x="1" y="148"/>
                    </a:lnTo>
                    <a:lnTo>
                      <a:pt x="0" y="158"/>
                    </a:lnTo>
                    <a:lnTo>
                      <a:pt x="0" y="168"/>
                    </a:lnTo>
                    <a:lnTo>
                      <a:pt x="1" y="179"/>
                    </a:lnTo>
                    <a:lnTo>
                      <a:pt x="4" y="189"/>
                    </a:lnTo>
                    <a:lnTo>
                      <a:pt x="7" y="199"/>
                    </a:lnTo>
                    <a:lnTo>
                      <a:pt x="14" y="209"/>
                    </a:lnTo>
                    <a:lnTo>
                      <a:pt x="24" y="224"/>
                    </a:lnTo>
                    <a:lnTo>
                      <a:pt x="36" y="238"/>
                    </a:lnTo>
                    <a:lnTo>
                      <a:pt x="63" y="268"/>
                    </a:lnTo>
                    <a:lnTo>
                      <a:pt x="72" y="267"/>
                    </a:lnTo>
                    <a:lnTo>
                      <a:pt x="79" y="266"/>
                    </a:lnTo>
                    <a:lnTo>
                      <a:pt x="88" y="263"/>
                    </a:lnTo>
                    <a:lnTo>
                      <a:pt x="95" y="259"/>
                    </a:lnTo>
                    <a:lnTo>
                      <a:pt x="109" y="251"/>
                    </a:lnTo>
                    <a:lnTo>
                      <a:pt x="123" y="242"/>
                    </a:lnTo>
                    <a:lnTo>
                      <a:pt x="132" y="232"/>
                    </a:lnTo>
                    <a:lnTo>
                      <a:pt x="140" y="224"/>
                    </a:lnTo>
                    <a:lnTo>
                      <a:pt x="144" y="217"/>
                    </a:lnTo>
                    <a:lnTo>
                      <a:pt x="145" y="216"/>
                    </a:lnTo>
                    <a:lnTo>
                      <a:pt x="145" y="215"/>
                    </a:lnTo>
                    <a:lnTo>
                      <a:pt x="137" y="203"/>
                    </a:lnTo>
                    <a:lnTo>
                      <a:pt x="131" y="191"/>
                    </a:lnTo>
                    <a:lnTo>
                      <a:pt x="127" y="180"/>
                    </a:lnTo>
                    <a:lnTo>
                      <a:pt x="125" y="170"/>
                    </a:lnTo>
                    <a:lnTo>
                      <a:pt x="123" y="162"/>
                    </a:lnTo>
                    <a:lnTo>
                      <a:pt x="123" y="152"/>
                    </a:lnTo>
                    <a:lnTo>
                      <a:pt x="123" y="133"/>
                    </a:lnTo>
                    <a:lnTo>
                      <a:pt x="125" y="115"/>
                    </a:lnTo>
                    <a:lnTo>
                      <a:pt x="129" y="94"/>
                    </a:lnTo>
                    <a:lnTo>
                      <a:pt x="132" y="70"/>
                    </a:lnTo>
                    <a:lnTo>
                      <a:pt x="135" y="42"/>
                    </a:lnTo>
                    <a:lnTo>
                      <a:pt x="134" y="16"/>
                    </a:lnTo>
                    <a:lnTo>
                      <a:pt x="134" y="6"/>
                    </a:lnTo>
                    <a:lnTo>
                      <a:pt x="118" y="0"/>
                    </a:lnTo>
                    <a:lnTo>
                      <a:pt x="105" y="11"/>
                    </a:lnTo>
                    <a:lnTo>
                      <a:pt x="95" y="21"/>
                    </a:lnTo>
                    <a:lnTo>
                      <a:pt x="87" y="28"/>
                    </a:lnTo>
                    <a:lnTo>
                      <a:pt x="68" y="55"/>
                    </a:lnTo>
                    <a:lnTo>
                      <a:pt x="49" y="81"/>
                    </a:lnTo>
                    <a:lnTo>
                      <a:pt x="46" y="86"/>
                    </a:lnTo>
                    <a:lnTo>
                      <a:pt x="40" y="92"/>
                    </a:lnTo>
                    <a:lnTo>
                      <a:pt x="33" y="100"/>
                    </a:lnTo>
                    <a:lnTo>
                      <a:pt x="31" y="106"/>
                    </a:lnTo>
                    <a:lnTo>
                      <a:pt x="28" y="112"/>
                    </a:lnTo>
                    <a:lnTo>
                      <a:pt x="26" y="117"/>
                    </a:lnTo>
                    <a:lnTo>
                      <a:pt x="25" y="118"/>
                    </a:lnTo>
                    <a:lnTo>
                      <a:pt x="25" y="117"/>
                    </a:lnTo>
                    <a:lnTo>
                      <a:pt x="24" y="113"/>
                    </a:lnTo>
                    <a:lnTo>
                      <a:pt x="24" y="107"/>
                    </a:lnTo>
                    <a:lnTo>
                      <a:pt x="2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2" name="Freeform 26"/>
              <p:cNvSpPr>
                <a:spLocks/>
              </p:cNvSpPr>
              <p:nvPr/>
            </p:nvSpPr>
            <p:spPr bwMode="auto">
              <a:xfrm rot="3766183" flipH="1">
                <a:off x="4377" y="1953"/>
                <a:ext cx="205" cy="417"/>
              </a:xfrm>
              <a:custGeom>
                <a:avLst/>
                <a:gdLst>
                  <a:gd name="T0" fmla="*/ 26 w 205"/>
                  <a:gd name="T1" fmla="*/ 67 h 417"/>
                  <a:gd name="T2" fmla="*/ 5 w 205"/>
                  <a:gd name="T3" fmla="*/ 90 h 417"/>
                  <a:gd name="T4" fmla="*/ 5 w 205"/>
                  <a:gd name="T5" fmla="*/ 103 h 417"/>
                  <a:gd name="T6" fmla="*/ 16 w 205"/>
                  <a:gd name="T7" fmla="*/ 113 h 417"/>
                  <a:gd name="T8" fmla="*/ 5 w 205"/>
                  <a:gd name="T9" fmla="*/ 130 h 417"/>
                  <a:gd name="T10" fmla="*/ 0 w 205"/>
                  <a:gd name="T11" fmla="*/ 148 h 417"/>
                  <a:gd name="T12" fmla="*/ 6 w 205"/>
                  <a:gd name="T13" fmla="*/ 157 h 417"/>
                  <a:gd name="T14" fmla="*/ 5 w 205"/>
                  <a:gd name="T15" fmla="*/ 164 h 417"/>
                  <a:gd name="T16" fmla="*/ 3 w 205"/>
                  <a:gd name="T17" fmla="*/ 181 h 417"/>
                  <a:gd name="T18" fmla="*/ 15 w 205"/>
                  <a:gd name="T19" fmla="*/ 193 h 417"/>
                  <a:gd name="T20" fmla="*/ 34 w 205"/>
                  <a:gd name="T21" fmla="*/ 197 h 417"/>
                  <a:gd name="T22" fmla="*/ 51 w 205"/>
                  <a:gd name="T23" fmla="*/ 189 h 417"/>
                  <a:gd name="T24" fmla="*/ 60 w 205"/>
                  <a:gd name="T25" fmla="*/ 168 h 417"/>
                  <a:gd name="T26" fmla="*/ 71 w 205"/>
                  <a:gd name="T27" fmla="*/ 183 h 417"/>
                  <a:gd name="T28" fmla="*/ 55 w 205"/>
                  <a:gd name="T29" fmla="*/ 202 h 417"/>
                  <a:gd name="T30" fmla="*/ 44 w 205"/>
                  <a:gd name="T31" fmla="*/ 224 h 417"/>
                  <a:gd name="T32" fmla="*/ 18 w 205"/>
                  <a:gd name="T33" fmla="*/ 267 h 417"/>
                  <a:gd name="T34" fmla="*/ 6 w 205"/>
                  <a:gd name="T35" fmla="*/ 299 h 417"/>
                  <a:gd name="T36" fmla="*/ 8 w 205"/>
                  <a:gd name="T37" fmla="*/ 320 h 417"/>
                  <a:gd name="T38" fmla="*/ 15 w 205"/>
                  <a:gd name="T39" fmla="*/ 338 h 417"/>
                  <a:gd name="T40" fmla="*/ 20 w 205"/>
                  <a:gd name="T41" fmla="*/ 362 h 417"/>
                  <a:gd name="T42" fmla="*/ 24 w 205"/>
                  <a:gd name="T43" fmla="*/ 373 h 417"/>
                  <a:gd name="T44" fmla="*/ 20 w 205"/>
                  <a:gd name="T45" fmla="*/ 383 h 417"/>
                  <a:gd name="T46" fmla="*/ 11 w 205"/>
                  <a:gd name="T47" fmla="*/ 378 h 417"/>
                  <a:gd name="T48" fmla="*/ 20 w 205"/>
                  <a:gd name="T49" fmla="*/ 398 h 417"/>
                  <a:gd name="T50" fmla="*/ 35 w 205"/>
                  <a:gd name="T51" fmla="*/ 412 h 417"/>
                  <a:gd name="T52" fmla="*/ 60 w 205"/>
                  <a:gd name="T53" fmla="*/ 417 h 417"/>
                  <a:gd name="T54" fmla="*/ 91 w 205"/>
                  <a:gd name="T55" fmla="*/ 415 h 417"/>
                  <a:gd name="T56" fmla="*/ 108 w 205"/>
                  <a:gd name="T57" fmla="*/ 408 h 417"/>
                  <a:gd name="T58" fmla="*/ 122 w 205"/>
                  <a:gd name="T59" fmla="*/ 394 h 417"/>
                  <a:gd name="T60" fmla="*/ 129 w 205"/>
                  <a:gd name="T61" fmla="*/ 375 h 417"/>
                  <a:gd name="T62" fmla="*/ 129 w 205"/>
                  <a:gd name="T63" fmla="*/ 346 h 417"/>
                  <a:gd name="T64" fmla="*/ 133 w 205"/>
                  <a:gd name="T65" fmla="*/ 308 h 417"/>
                  <a:gd name="T66" fmla="*/ 154 w 205"/>
                  <a:gd name="T67" fmla="*/ 252 h 417"/>
                  <a:gd name="T68" fmla="*/ 188 w 205"/>
                  <a:gd name="T69" fmla="*/ 205 h 417"/>
                  <a:gd name="T70" fmla="*/ 201 w 205"/>
                  <a:gd name="T71" fmla="*/ 189 h 417"/>
                  <a:gd name="T72" fmla="*/ 205 w 205"/>
                  <a:gd name="T73" fmla="*/ 166 h 417"/>
                  <a:gd name="T74" fmla="*/ 198 w 205"/>
                  <a:gd name="T75" fmla="*/ 137 h 417"/>
                  <a:gd name="T76" fmla="*/ 171 w 205"/>
                  <a:gd name="T77" fmla="*/ 44 h 417"/>
                  <a:gd name="T78" fmla="*/ 154 w 205"/>
                  <a:gd name="T79" fmla="*/ 10 h 417"/>
                  <a:gd name="T80" fmla="*/ 141 w 205"/>
                  <a:gd name="T81" fmla="*/ 0 h 417"/>
                  <a:gd name="T82" fmla="*/ 131 w 205"/>
                  <a:gd name="T83" fmla="*/ 2 h 417"/>
                  <a:gd name="T84" fmla="*/ 122 w 205"/>
                  <a:gd name="T85" fmla="*/ 16 h 417"/>
                  <a:gd name="T86" fmla="*/ 117 w 205"/>
                  <a:gd name="T87" fmla="*/ 36 h 417"/>
                  <a:gd name="T88" fmla="*/ 118 w 205"/>
                  <a:gd name="T89" fmla="*/ 57 h 417"/>
                  <a:gd name="T90" fmla="*/ 89 w 205"/>
                  <a:gd name="T91" fmla="*/ 40 h 417"/>
                  <a:gd name="T92" fmla="*/ 61 w 205"/>
                  <a:gd name="T93" fmla="*/ 43 h 417"/>
                  <a:gd name="T94" fmla="*/ 41 w 205"/>
                  <a:gd name="T95" fmla="*/ 54 h 4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5"/>
                  <a:gd name="T145" fmla="*/ 0 h 417"/>
                  <a:gd name="T146" fmla="*/ 205 w 205"/>
                  <a:gd name="T147" fmla="*/ 417 h 4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5" h="417">
                    <a:moveTo>
                      <a:pt x="41" y="54"/>
                    </a:moveTo>
                    <a:lnTo>
                      <a:pt x="41" y="54"/>
                    </a:lnTo>
                    <a:lnTo>
                      <a:pt x="26" y="67"/>
                    </a:lnTo>
                    <a:lnTo>
                      <a:pt x="18" y="74"/>
                    </a:lnTo>
                    <a:lnTo>
                      <a:pt x="10" y="82"/>
                    </a:lnTo>
                    <a:lnTo>
                      <a:pt x="5" y="90"/>
                    </a:lnTo>
                    <a:lnTo>
                      <a:pt x="4" y="94"/>
                    </a:lnTo>
                    <a:lnTo>
                      <a:pt x="4" y="99"/>
                    </a:lnTo>
                    <a:lnTo>
                      <a:pt x="5" y="103"/>
                    </a:lnTo>
                    <a:lnTo>
                      <a:pt x="8" y="106"/>
                    </a:lnTo>
                    <a:lnTo>
                      <a:pt x="11" y="109"/>
                    </a:lnTo>
                    <a:lnTo>
                      <a:pt x="16" y="113"/>
                    </a:lnTo>
                    <a:lnTo>
                      <a:pt x="9" y="124"/>
                    </a:lnTo>
                    <a:lnTo>
                      <a:pt x="5" y="130"/>
                    </a:lnTo>
                    <a:lnTo>
                      <a:pt x="2" y="136"/>
                    </a:lnTo>
                    <a:lnTo>
                      <a:pt x="0" y="142"/>
                    </a:lnTo>
                    <a:lnTo>
                      <a:pt x="0" y="148"/>
                    </a:lnTo>
                    <a:lnTo>
                      <a:pt x="2" y="152"/>
                    </a:lnTo>
                    <a:lnTo>
                      <a:pt x="4" y="155"/>
                    </a:lnTo>
                    <a:lnTo>
                      <a:pt x="6" y="157"/>
                    </a:lnTo>
                    <a:lnTo>
                      <a:pt x="10" y="159"/>
                    </a:lnTo>
                    <a:lnTo>
                      <a:pt x="5" y="164"/>
                    </a:lnTo>
                    <a:lnTo>
                      <a:pt x="3" y="171"/>
                    </a:lnTo>
                    <a:lnTo>
                      <a:pt x="2" y="176"/>
                    </a:lnTo>
                    <a:lnTo>
                      <a:pt x="3" y="181"/>
                    </a:lnTo>
                    <a:lnTo>
                      <a:pt x="5" y="185"/>
                    </a:lnTo>
                    <a:lnTo>
                      <a:pt x="10" y="189"/>
                    </a:lnTo>
                    <a:lnTo>
                      <a:pt x="15" y="193"/>
                    </a:lnTo>
                    <a:lnTo>
                      <a:pt x="21" y="194"/>
                    </a:lnTo>
                    <a:lnTo>
                      <a:pt x="27" y="195"/>
                    </a:lnTo>
                    <a:lnTo>
                      <a:pt x="34" y="197"/>
                    </a:lnTo>
                    <a:lnTo>
                      <a:pt x="40" y="195"/>
                    </a:lnTo>
                    <a:lnTo>
                      <a:pt x="46" y="193"/>
                    </a:lnTo>
                    <a:lnTo>
                      <a:pt x="51" y="189"/>
                    </a:lnTo>
                    <a:lnTo>
                      <a:pt x="56" y="184"/>
                    </a:lnTo>
                    <a:lnTo>
                      <a:pt x="58" y="177"/>
                    </a:lnTo>
                    <a:lnTo>
                      <a:pt x="60" y="168"/>
                    </a:lnTo>
                    <a:lnTo>
                      <a:pt x="71" y="183"/>
                    </a:lnTo>
                    <a:lnTo>
                      <a:pt x="66" y="187"/>
                    </a:lnTo>
                    <a:lnTo>
                      <a:pt x="61" y="192"/>
                    </a:lnTo>
                    <a:lnTo>
                      <a:pt x="55" y="202"/>
                    </a:lnTo>
                    <a:lnTo>
                      <a:pt x="49" y="213"/>
                    </a:lnTo>
                    <a:lnTo>
                      <a:pt x="44" y="224"/>
                    </a:lnTo>
                    <a:lnTo>
                      <a:pt x="34" y="240"/>
                    </a:lnTo>
                    <a:lnTo>
                      <a:pt x="25" y="253"/>
                    </a:lnTo>
                    <a:lnTo>
                      <a:pt x="18" y="267"/>
                    </a:lnTo>
                    <a:lnTo>
                      <a:pt x="11" y="279"/>
                    </a:lnTo>
                    <a:lnTo>
                      <a:pt x="8" y="293"/>
                    </a:lnTo>
                    <a:lnTo>
                      <a:pt x="6" y="299"/>
                    </a:lnTo>
                    <a:lnTo>
                      <a:pt x="6" y="307"/>
                    </a:lnTo>
                    <a:lnTo>
                      <a:pt x="6" y="313"/>
                    </a:lnTo>
                    <a:lnTo>
                      <a:pt x="8" y="320"/>
                    </a:lnTo>
                    <a:lnTo>
                      <a:pt x="11" y="329"/>
                    </a:lnTo>
                    <a:lnTo>
                      <a:pt x="15" y="338"/>
                    </a:lnTo>
                    <a:lnTo>
                      <a:pt x="18" y="343"/>
                    </a:lnTo>
                    <a:lnTo>
                      <a:pt x="19" y="350"/>
                    </a:lnTo>
                    <a:lnTo>
                      <a:pt x="20" y="362"/>
                    </a:lnTo>
                    <a:lnTo>
                      <a:pt x="23" y="368"/>
                    </a:lnTo>
                    <a:lnTo>
                      <a:pt x="24" y="373"/>
                    </a:lnTo>
                    <a:lnTo>
                      <a:pt x="24" y="377"/>
                    </a:lnTo>
                    <a:lnTo>
                      <a:pt x="23" y="381"/>
                    </a:lnTo>
                    <a:lnTo>
                      <a:pt x="20" y="383"/>
                    </a:lnTo>
                    <a:lnTo>
                      <a:pt x="18" y="383"/>
                    </a:lnTo>
                    <a:lnTo>
                      <a:pt x="15" y="382"/>
                    </a:lnTo>
                    <a:lnTo>
                      <a:pt x="11" y="378"/>
                    </a:lnTo>
                    <a:lnTo>
                      <a:pt x="15" y="388"/>
                    </a:lnTo>
                    <a:lnTo>
                      <a:pt x="20" y="398"/>
                    </a:lnTo>
                    <a:lnTo>
                      <a:pt x="27" y="407"/>
                    </a:lnTo>
                    <a:lnTo>
                      <a:pt x="31" y="409"/>
                    </a:lnTo>
                    <a:lnTo>
                      <a:pt x="35" y="412"/>
                    </a:lnTo>
                    <a:lnTo>
                      <a:pt x="49" y="414"/>
                    </a:lnTo>
                    <a:lnTo>
                      <a:pt x="60" y="417"/>
                    </a:lnTo>
                    <a:lnTo>
                      <a:pt x="76" y="417"/>
                    </a:lnTo>
                    <a:lnTo>
                      <a:pt x="91" y="415"/>
                    </a:lnTo>
                    <a:lnTo>
                      <a:pt x="97" y="413"/>
                    </a:lnTo>
                    <a:lnTo>
                      <a:pt x="103" y="411"/>
                    </a:lnTo>
                    <a:lnTo>
                      <a:pt x="108" y="408"/>
                    </a:lnTo>
                    <a:lnTo>
                      <a:pt x="113" y="404"/>
                    </a:lnTo>
                    <a:lnTo>
                      <a:pt x="118" y="399"/>
                    </a:lnTo>
                    <a:lnTo>
                      <a:pt x="122" y="394"/>
                    </a:lnTo>
                    <a:lnTo>
                      <a:pt x="124" y="388"/>
                    </a:lnTo>
                    <a:lnTo>
                      <a:pt x="127" y="382"/>
                    </a:lnTo>
                    <a:lnTo>
                      <a:pt x="129" y="375"/>
                    </a:lnTo>
                    <a:lnTo>
                      <a:pt x="129" y="366"/>
                    </a:lnTo>
                    <a:lnTo>
                      <a:pt x="129" y="356"/>
                    </a:lnTo>
                    <a:lnTo>
                      <a:pt x="129" y="346"/>
                    </a:lnTo>
                    <a:lnTo>
                      <a:pt x="129" y="328"/>
                    </a:lnTo>
                    <a:lnTo>
                      <a:pt x="133" y="308"/>
                    </a:lnTo>
                    <a:lnTo>
                      <a:pt x="138" y="288"/>
                    </a:lnTo>
                    <a:lnTo>
                      <a:pt x="144" y="270"/>
                    </a:lnTo>
                    <a:lnTo>
                      <a:pt x="154" y="252"/>
                    </a:lnTo>
                    <a:lnTo>
                      <a:pt x="164" y="235"/>
                    </a:lnTo>
                    <a:lnTo>
                      <a:pt x="175" y="219"/>
                    </a:lnTo>
                    <a:lnTo>
                      <a:pt x="188" y="205"/>
                    </a:lnTo>
                    <a:lnTo>
                      <a:pt x="196" y="198"/>
                    </a:lnTo>
                    <a:lnTo>
                      <a:pt x="201" y="189"/>
                    </a:lnTo>
                    <a:lnTo>
                      <a:pt x="203" y="182"/>
                    </a:lnTo>
                    <a:lnTo>
                      <a:pt x="205" y="174"/>
                    </a:lnTo>
                    <a:lnTo>
                      <a:pt x="205" y="166"/>
                    </a:lnTo>
                    <a:lnTo>
                      <a:pt x="202" y="157"/>
                    </a:lnTo>
                    <a:lnTo>
                      <a:pt x="198" y="137"/>
                    </a:lnTo>
                    <a:lnTo>
                      <a:pt x="190" y="103"/>
                    </a:lnTo>
                    <a:lnTo>
                      <a:pt x="181" y="74"/>
                    </a:lnTo>
                    <a:lnTo>
                      <a:pt x="171" y="44"/>
                    </a:lnTo>
                    <a:lnTo>
                      <a:pt x="166" y="32"/>
                    </a:lnTo>
                    <a:lnTo>
                      <a:pt x="160" y="20"/>
                    </a:lnTo>
                    <a:lnTo>
                      <a:pt x="154" y="10"/>
                    </a:lnTo>
                    <a:lnTo>
                      <a:pt x="148" y="4"/>
                    </a:lnTo>
                    <a:lnTo>
                      <a:pt x="144" y="1"/>
                    </a:lnTo>
                    <a:lnTo>
                      <a:pt x="141" y="0"/>
                    </a:lnTo>
                    <a:lnTo>
                      <a:pt x="138" y="0"/>
                    </a:lnTo>
                    <a:lnTo>
                      <a:pt x="134" y="0"/>
                    </a:lnTo>
                    <a:lnTo>
                      <a:pt x="131" y="2"/>
                    </a:lnTo>
                    <a:lnTo>
                      <a:pt x="128" y="6"/>
                    </a:lnTo>
                    <a:lnTo>
                      <a:pt x="125" y="10"/>
                    </a:lnTo>
                    <a:lnTo>
                      <a:pt x="122" y="16"/>
                    </a:lnTo>
                    <a:lnTo>
                      <a:pt x="118" y="26"/>
                    </a:lnTo>
                    <a:lnTo>
                      <a:pt x="117" y="36"/>
                    </a:lnTo>
                    <a:lnTo>
                      <a:pt x="117" y="47"/>
                    </a:lnTo>
                    <a:lnTo>
                      <a:pt x="118" y="57"/>
                    </a:lnTo>
                    <a:lnTo>
                      <a:pt x="108" y="48"/>
                    </a:lnTo>
                    <a:lnTo>
                      <a:pt x="98" y="42"/>
                    </a:lnTo>
                    <a:lnTo>
                      <a:pt x="89" y="40"/>
                    </a:lnTo>
                    <a:lnTo>
                      <a:pt x="79" y="38"/>
                    </a:lnTo>
                    <a:lnTo>
                      <a:pt x="71" y="40"/>
                    </a:lnTo>
                    <a:lnTo>
                      <a:pt x="61" y="43"/>
                    </a:lnTo>
                    <a:lnTo>
                      <a:pt x="52" y="48"/>
                    </a:lnTo>
                    <a:lnTo>
                      <a:pt x="41"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3" name="Freeform 27"/>
              <p:cNvSpPr>
                <a:spLocks/>
              </p:cNvSpPr>
              <p:nvPr/>
            </p:nvSpPr>
            <p:spPr bwMode="auto">
              <a:xfrm rot="3766183" flipH="1">
                <a:off x="4385" y="1958"/>
                <a:ext cx="190" cy="405"/>
              </a:xfrm>
              <a:custGeom>
                <a:avLst/>
                <a:gdLst>
                  <a:gd name="T0" fmla="*/ 114 w 190"/>
                  <a:gd name="T1" fmla="*/ 330 h 405"/>
                  <a:gd name="T2" fmla="*/ 121 w 190"/>
                  <a:gd name="T3" fmla="*/ 290 h 405"/>
                  <a:gd name="T4" fmla="*/ 137 w 190"/>
                  <a:gd name="T5" fmla="*/ 245 h 405"/>
                  <a:gd name="T6" fmla="*/ 149 w 190"/>
                  <a:gd name="T7" fmla="*/ 222 h 405"/>
                  <a:gd name="T8" fmla="*/ 184 w 190"/>
                  <a:gd name="T9" fmla="*/ 186 h 405"/>
                  <a:gd name="T10" fmla="*/ 190 w 190"/>
                  <a:gd name="T11" fmla="*/ 176 h 405"/>
                  <a:gd name="T12" fmla="*/ 178 w 190"/>
                  <a:gd name="T13" fmla="*/ 111 h 405"/>
                  <a:gd name="T14" fmla="*/ 158 w 190"/>
                  <a:gd name="T15" fmla="*/ 41 h 405"/>
                  <a:gd name="T16" fmla="*/ 143 w 190"/>
                  <a:gd name="T17" fmla="*/ 11 h 405"/>
                  <a:gd name="T18" fmla="*/ 133 w 190"/>
                  <a:gd name="T19" fmla="*/ 0 h 405"/>
                  <a:gd name="T20" fmla="*/ 125 w 190"/>
                  <a:gd name="T21" fmla="*/ 5 h 405"/>
                  <a:gd name="T22" fmla="*/ 116 w 190"/>
                  <a:gd name="T23" fmla="*/ 29 h 405"/>
                  <a:gd name="T24" fmla="*/ 120 w 190"/>
                  <a:gd name="T25" fmla="*/ 56 h 405"/>
                  <a:gd name="T26" fmla="*/ 125 w 190"/>
                  <a:gd name="T27" fmla="*/ 62 h 405"/>
                  <a:gd name="T28" fmla="*/ 121 w 190"/>
                  <a:gd name="T29" fmla="*/ 73 h 405"/>
                  <a:gd name="T30" fmla="*/ 88 w 190"/>
                  <a:gd name="T31" fmla="*/ 42 h 405"/>
                  <a:gd name="T32" fmla="*/ 70 w 190"/>
                  <a:gd name="T33" fmla="*/ 38 h 405"/>
                  <a:gd name="T34" fmla="*/ 55 w 190"/>
                  <a:gd name="T35" fmla="*/ 43 h 405"/>
                  <a:gd name="T36" fmla="*/ 28 w 190"/>
                  <a:gd name="T37" fmla="*/ 62 h 405"/>
                  <a:gd name="T38" fmla="*/ 11 w 190"/>
                  <a:gd name="T39" fmla="*/ 77 h 405"/>
                  <a:gd name="T40" fmla="*/ 3 w 190"/>
                  <a:gd name="T41" fmla="*/ 92 h 405"/>
                  <a:gd name="T42" fmla="*/ 8 w 190"/>
                  <a:gd name="T43" fmla="*/ 98 h 405"/>
                  <a:gd name="T44" fmla="*/ 23 w 190"/>
                  <a:gd name="T45" fmla="*/ 98 h 405"/>
                  <a:gd name="T46" fmla="*/ 8 w 190"/>
                  <a:gd name="T47" fmla="*/ 118 h 405"/>
                  <a:gd name="T48" fmla="*/ 1 w 190"/>
                  <a:gd name="T49" fmla="*/ 129 h 405"/>
                  <a:gd name="T50" fmla="*/ 1 w 190"/>
                  <a:gd name="T51" fmla="*/ 141 h 405"/>
                  <a:gd name="T52" fmla="*/ 10 w 190"/>
                  <a:gd name="T53" fmla="*/ 146 h 405"/>
                  <a:gd name="T54" fmla="*/ 23 w 190"/>
                  <a:gd name="T55" fmla="*/ 137 h 405"/>
                  <a:gd name="T56" fmla="*/ 32 w 190"/>
                  <a:gd name="T57" fmla="*/ 135 h 405"/>
                  <a:gd name="T58" fmla="*/ 8 w 190"/>
                  <a:gd name="T59" fmla="*/ 157 h 405"/>
                  <a:gd name="T60" fmla="*/ 2 w 190"/>
                  <a:gd name="T61" fmla="*/ 166 h 405"/>
                  <a:gd name="T62" fmla="*/ 2 w 190"/>
                  <a:gd name="T63" fmla="*/ 175 h 405"/>
                  <a:gd name="T64" fmla="*/ 19 w 190"/>
                  <a:gd name="T65" fmla="*/ 183 h 405"/>
                  <a:gd name="T66" fmla="*/ 34 w 190"/>
                  <a:gd name="T67" fmla="*/ 179 h 405"/>
                  <a:gd name="T68" fmla="*/ 44 w 190"/>
                  <a:gd name="T69" fmla="*/ 167 h 405"/>
                  <a:gd name="T70" fmla="*/ 48 w 190"/>
                  <a:gd name="T71" fmla="*/ 150 h 405"/>
                  <a:gd name="T72" fmla="*/ 62 w 190"/>
                  <a:gd name="T73" fmla="*/ 165 h 405"/>
                  <a:gd name="T74" fmla="*/ 74 w 190"/>
                  <a:gd name="T75" fmla="*/ 179 h 405"/>
                  <a:gd name="T76" fmla="*/ 65 w 190"/>
                  <a:gd name="T77" fmla="*/ 184 h 405"/>
                  <a:gd name="T78" fmla="*/ 50 w 190"/>
                  <a:gd name="T79" fmla="*/ 203 h 405"/>
                  <a:gd name="T80" fmla="*/ 38 w 190"/>
                  <a:gd name="T81" fmla="*/ 226 h 405"/>
                  <a:gd name="T82" fmla="*/ 10 w 190"/>
                  <a:gd name="T83" fmla="*/ 272 h 405"/>
                  <a:gd name="T84" fmla="*/ 1 w 190"/>
                  <a:gd name="T85" fmla="*/ 304 h 405"/>
                  <a:gd name="T86" fmla="*/ 5 w 190"/>
                  <a:gd name="T87" fmla="*/ 341 h 405"/>
                  <a:gd name="T88" fmla="*/ 13 w 190"/>
                  <a:gd name="T89" fmla="*/ 380 h 405"/>
                  <a:gd name="T90" fmla="*/ 24 w 190"/>
                  <a:gd name="T91" fmla="*/ 396 h 405"/>
                  <a:gd name="T92" fmla="*/ 29 w 190"/>
                  <a:gd name="T93" fmla="*/ 400 h 405"/>
                  <a:gd name="T94" fmla="*/ 75 w 190"/>
                  <a:gd name="T95" fmla="*/ 405 h 405"/>
                  <a:gd name="T96" fmla="*/ 95 w 190"/>
                  <a:gd name="T97" fmla="*/ 398 h 405"/>
                  <a:gd name="T98" fmla="*/ 110 w 190"/>
                  <a:gd name="T99" fmla="*/ 382 h 405"/>
                  <a:gd name="T100" fmla="*/ 115 w 190"/>
                  <a:gd name="T101" fmla="*/ 354 h 4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0"/>
                  <a:gd name="T154" fmla="*/ 0 h 405"/>
                  <a:gd name="T155" fmla="*/ 190 w 190"/>
                  <a:gd name="T156" fmla="*/ 405 h 4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0" h="405">
                    <a:moveTo>
                      <a:pt x="114" y="341"/>
                    </a:moveTo>
                    <a:lnTo>
                      <a:pt x="114" y="341"/>
                    </a:lnTo>
                    <a:lnTo>
                      <a:pt x="114" y="330"/>
                    </a:lnTo>
                    <a:lnTo>
                      <a:pt x="115" y="318"/>
                    </a:lnTo>
                    <a:lnTo>
                      <a:pt x="117" y="304"/>
                    </a:lnTo>
                    <a:lnTo>
                      <a:pt x="121" y="290"/>
                    </a:lnTo>
                    <a:lnTo>
                      <a:pt x="126" y="273"/>
                    </a:lnTo>
                    <a:lnTo>
                      <a:pt x="131" y="259"/>
                    </a:lnTo>
                    <a:lnTo>
                      <a:pt x="137" y="245"/>
                    </a:lnTo>
                    <a:lnTo>
                      <a:pt x="143" y="233"/>
                    </a:lnTo>
                    <a:lnTo>
                      <a:pt x="149" y="222"/>
                    </a:lnTo>
                    <a:lnTo>
                      <a:pt x="157" y="213"/>
                    </a:lnTo>
                    <a:lnTo>
                      <a:pt x="172" y="198"/>
                    </a:lnTo>
                    <a:lnTo>
                      <a:pt x="184" y="186"/>
                    </a:lnTo>
                    <a:lnTo>
                      <a:pt x="188" y="181"/>
                    </a:lnTo>
                    <a:lnTo>
                      <a:pt x="190" y="176"/>
                    </a:lnTo>
                    <a:lnTo>
                      <a:pt x="189" y="167"/>
                    </a:lnTo>
                    <a:lnTo>
                      <a:pt x="187" y="152"/>
                    </a:lnTo>
                    <a:lnTo>
                      <a:pt x="178" y="111"/>
                    </a:lnTo>
                    <a:lnTo>
                      <a:pt x="167" y="68"/>
                    </a:lnTo>
                    <a:lnTo>
                      <a:pt x="162" y="52"/>
                    </a:lnTo>
                    <a:lnTo>
                      <a:pt x="158" y="41"/>
                    </a:lnTo>
                    <a:lnTo>
                      <a:pt x="151" y="26"/>
                    </a:lnTo>
                    <a:lnTo>
                      <a:pt x="143" y="11"/>
                    </a:lnTo>
                    <a:lnTo>
                      <a:pt x="140" y="6"/>
                    </a:lnTo>
                    <a:lnTo>
                      <a:pt x="136" y="3"/>
                    </a:lnTo>
                    <a:lnTo>
                      <a:pt x="133" y="0"/>
                    </a:lnTo>
                    <a:lnTo>
                      <a:pt x="130" y="1"/>
                    </a:lnTo>
                    <a:lnTo>
                      <a:pt x="125" y="5"/>
                    </a:lnTo>
                    <a:lnTo>
                      <a:pt x="121" y="11"/>
                    </a:lnTo>
                    <a:lnTo>
                      <a:pt x="119" y="19"/>
                    </a:lnTo>
                    <a:lnTo>
                      <a:pt x="116" y="29"/>
                    </a:lnTo>
                    <a:lnTo>
                      <a:pt x="116" y="38"/>
                    </a:lnTo>
                    <a:lnTo>
                      <a:pt x="116" y="47"/>
                    </a:lnTo>
                    <a:lnTo>
                      <a:pt x="120" y="56"/>
                    </a:lnTo>
                    <a:lnTo>
                      <a:pt x="122" y="60"/>
                    </a:lnTo>
                    <a:lnTo>
                      <a:pt x="125" y="62"/>
                    </a:lnTo>
                    <a:lnTo>
                      <a:pt x="127" y="79"/>
                    </a:lnTo>
                    <a:lnTo>
                      <a:pt x="121" y="73"/>
                    </a:lnTo>
                    <a:lnTo>
                      <a:pt x="106" y="57"/>
                    </a:lnTo>
                    <a:lnTo>
                      <a:pt x="97" y="50"/>
                    </a:lnTo>
                    <a:lnTo>
                      <a:pt x="88" y="42"/>
                    </a:lnTo>
                    <a:lnTo>
                      <a:pt x="79" y="38"/>
                    </a:lnTo>
                    <a:lnTo>
                      <a:pt x="74" y="38"/>
                    </a:lnTo>
                    <a:lnTo>
                      <a:pt x="70" y="38"/>
                    </a:lnTo>
                    <a:lnTo>
                      <a:pt x="63" y="41"/>
                    </a:lnTo>
                    <a:lnTo>
                      <a:pt x="55" y="43"/>
                    </a:lnTo>
                    <a:lnTo>
                      <a:pt x="44" y="50"/>
                    </a:lnTo>
                    <a:lnTo>
                      <a:pt x="36" y="56"/>
                    </a:lnTo>
                    <a:lnTo>
                      <a:pt x="28" y="62"/>
                    </a:lnTo>
                    <a:lnTo>
                      <a:pt x="19" y="68"/>
                    </a:lnTo>
                    <a:lnTo>
                      <a:pt x="11" y="77"/>
                    </a:lnTo>
                    <a:lnTo>
                      <a:pt x="5" y="85"/>
                    </a:lnTo>
                    <a:lnTo>
                      <a:pt x="3" y="89"/>
                    </a:lnTo>
                    <a:lnTo>
                      <a:pt x="3" y="92"/>
                    </a:lnTo>
                    <a:lnTo>
                      <a:pt x="6" y="95"/>
                    </a:lnTo>
                    <a:lnTo>
                      <a:pt x="8" y="98"/>
                    </a:lnTo>
                    <a:lnTo>
                      <a:pt x="11" y="99"/>
                    </a:lnTo>
                    <a:lnTo>
                      <a:pt x="23" y="98"/>
                    </a:lnTo>
                    <a:lnTo>
                      <a:pt x="16" y="109"/>
                    </a:lnTo>
                    <a:lnTo>
                      <a:pt x="8" y="118"/>
                    </a:lnTo>
                    <a:lnTo>
                      <a:pt x="2" y="126"/>
                    </a:lnTo>
                    <a:lnTo>
                      <a:pt x="1" y="129"/>
                    </a:lnTo>
                    <a:lnTo>
                      <a:pt x="0" y="132"/>
                    </a:lnTo>
                    <a:lnTo>
                      <a:pt x="0" y="137"/>
                    </a:lnTo>
                    <a:lnTo>
                      <a:pt x="1" y="141"/>
                    </a:lnTo>
                    <a:lnTo>
                      <a:pt x="2" y="145"/>
                    </a:lnTo>
                    <a:lnTo>
                      <a:pt x="6" y="146"/>
                    </a:lnTo>
                    <a:lnTo>
                      <a:pt x="10" y="146"/>
                    </a:lnTo>
                    <a:lnTo>
                      <a:pt x="15" y="144"/>
                    </a:lnTo>
                    <a:lnTo>
                      <a:pt x="23" y="137"/>
                    </a:lnTo>
                    <a:lnTo>
                      <a:pt x="28" y="135"/>
                    </a:lnTo>
                    <a:lnTo>
                      <a:pt x="32" y="135"/>
                    </a:lnTo>
                    <a:lnTo>
                      <a:pt x="23" y="144"/>
                    </a:lnTo>
                    <a:lnTo>
                      <a:pt x="8" y="157"/>
                    </a:lnTo>
                    <a:lnTo>
                      <a:pt x="6" y="160"/>
                    </a:lnTo>
                    <a:lnTo>
                      <a:pt x="3" y="163"/>
                    </a:lnTo>
                    <a:lnTo>
                      <a:pt x="2" y="166"/>
                    </a:lnTo>
                    <a:lnTo>
                      <a:pt x="1" y="170"/>
                    </a:lnTo>
                    <a:lnTo>
                      <a:pt x="1" y="172"/>
                    </a:lnTo>
                    <a:lnTo>
                      <a:pt x="2" y="175"/>
                    </a:lnTo>
                    <a:lnTo>
                      <a:pt x="7" y="179"/>
                    </a:lnTo>
                    <a:lnTo>
                      <a:pt x="12" y="182"/>
                    </a:lnTo>
                    <a:lnTo>
                      <a:pt x="19" y="183"/>
                    </a:lnTo>
                    <a:lnTo>
                      <a:pt x="27" y="183"/>
                    </a:lnTo>
                    <a:lnTo>
                      <a:pt x="34" y="179"/>
                    </a:lnTo>
                    <a:lnTo>
                      <a:pt x="39" y="176"/>
                    </a:lnTo>
                    <a:lnTo>
                      <a:pt x="43" y="172"/>
                    </a:lnTo>
                    <a:lnTo>
                      <a:pt x="44" y="167"/>
                    </a:lnTo>
                    <a:lnTo>
                      <a:pt x="44" y="163"/>
                    </a:lnTo>
                    <a:lnTo>
                      <a:pt x="45" y="155"/>
                    </a:lnTo>
                    <a:lnTo>
                      <a:pt x="48" y="150"/>
                    </a:lnTo>
                    <a:lnTo>
                      <a:pt x="50" y="145"/>
                    </a:lnTo>
                    <a:lnTo>
                      <a:pt x="62" y="165"/>
                    </a:lnTo>
                    <a:lnTo>
                      <a:pt x="68" y="173"/>
                    </a:lnTo>
                    <a:lnTo>
                      <a:pt x="74" y="179"/>
                    </a:lnTo>
                    <a:lnTo>
                      <a:pt x="71" y="181"/>
                    </a:lnTo>
                    <a:lnTo>
                      <a:pt x="69" y="182"/>
                    </a:lnTo>
                    <a:lnTo>
                      <a:pt x="65" y="184"/>
                    </a:lnTo>
                    <a:lnTo>
                      <a:pt x="62" y="188"/>
                    </a:lnTo>
                    <a:lnTo>
                      <a:pt x="55" y="194"/>
                    </a:lnTo>
                    <a:lnTo>
                      <a:pt x="50" y="203"/>
                    </a:lnTo>
                    <a:lnTo>
                      <a:pt x="44" y="214"/>
                    </a:lnTo>
                    <a:lnTo>
                      <a:pt x="38" y="226"/>
                    </a:lnTo>
                    <a:lnTo>
                      <a:pt x="31" y="239"/>
                    </a:lnTo>
                    <a:lnTo>
                      <a:pt x="17" y="261"/>
                    </a:lnTo>
                    <a:lnTo>
                      <a:pt x="10" y="272"/>
                    </a:lnTo>
                    <a:lnTo>
                      <a:pt x="5" y="282"/>
                    </a:lnTo>
                    <a:lnTo>
                      <a:pt x="2" y="293"/>
                    </a:lnTo>
                    <a:lnTo>
                      <a:pt x="1" y="304"/>
                    </a:lnTo>
                    <a:lnTo>
                      <a:pt x="2" y="323"/>
                    </a:lnTo>
                    <a:lnTo>
                      <a:pt x="5" y="341"/>
                    </a:lnTo>
                    <a:lnTo>
                      <a:pt x="8" y="361"/>
                    </a:lnTo>
                    <a:lnTo>
                      <a:pt x="13" y="380"/>
                    </a:lnTo>
                    <a:lnTo>
                      <a:pt x="17" y="384"/>
                    </a:lnTo>
                    <a:lnTo>
                      <a:pt x="21" y="390"/>
                    </a:lnTo>
                    <a:lnTo>
                      <a:pt x="24" y="396"/>
                    </a:lnTo>
                    <a:lnTo>
                      <a:pt x="27" y="398"/>
                    </a:lnTo>
                    <a:lnTo>
                      <a:pt x="29" y="400"/>
                    </a:lnTo>
                    <a:lnTo>
                      <a:pt x="44" y="402"/>
                    </a:lnTo>
                    <a:lnTo>
                      <a:pt x="59" y="405"/>
                    </a:lnTo>
                    <a:lnTo>
                      <a:pt x="75" y="405"/>
                    </a:lnTo>
                    <a:lnTo>
                      <a:pt x="83" y="403"/>
                    </a:lnTo>
                    <a:lnTo>
                      <a:pt x="89" y="401"/>
                    </a:lnTo>
                    <a:lnTo>
                      <a:pt x="95" y="398"/>
                    </a:lnTo>
                    <a:lnTo>
                      <a:pt x="101" y="393"/>
                    </a:lnTo>
                    <a:lnTo>
                      <a:pt x="106" y="388"/>
                    </a:lnTo>
                    <a:lnTo>
                      <a:pt x="110" y="382"/>
                    </a:lnTo>
                    <a:lnTo>
                      <a:pt x="112" y="374"/>
                    </a:lnTo>
                    <a:lnTo>
                      <a:pt x="115" y="365"/>
                    </a:lnTo>
                    <a:lnTo>
                      <a:pt x="115" y="354"/>
                    </a:lnTo>
                    <a:lnTo>
                      <a:pt x="114" y="3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4" name="Freeform 28"/>
              <p:cNvSpPr>
                <a:spLocks/>
              </p:cNvSpPr>
              <p:nvPr/>
            </p:nvSpPr>
            <p:spPr bwMode="auto">
              <a:xfrm rot="3766183" flipH="1">
                <a:off x="4501" y="2131"/>
                <a:ext cx="122" cy="58"/>
              </a:xfrm>
              <a:custGeom>
                <a:avLst/>
                <a:gdLst>
                  <a:gd name="T0" fmla="*/ 0 w 122"/>
                  <a:gd name="T1" fmla="*/ 42 h 58"/>
                  <a:gd name="T2" fmla="*/ 0 w 122"/>
                  <a:gd name="T3" fmla="*/ 42 h 58"/>
                  <a:gd name="T4" fmla="*/ 14 w 122"/>
                  <a:gd name="T5" fmla="*/ 32 h 58"/>
                  <a:gd name="T6" fmla="*/ 25 w 122"/>
                  <a:gd name="T7" fmla="*/ 23 h 58"/>
                  <a:gd name="T8" fmla="*/ 36 w 122"/>
                  <a:gd name="T9" fmla="*/ 13 h 58"/>
                  <a:gd name="T10" fmla="*/ 36 w 122"/>
                  <a:gd name="T11" fmla="*/ 13 h 58"/>
                  <a:gd name="T12" fmla="*/ 45 w 122"/>
                  <a:gd name="T13" fmla="*/ 5 h 58"/>
                  <a:gd name="T14" fmla="*/ 51 w 122"/>
                  <a:gd name="T15" fmla="*/ 2 h 58"/>
                  <a:gd name="T16" fmla="*/ 57 w 122"/>
                  <a:gd name="T17" fmla="*/ 0 h 58"/>
                  <a:gd name="T18" fmla="*/ 64 w 122"/>
                  <a:gd name="T19" fmla="*/ 3 h 58"/>
                  <a:gd name="T20" fmla="*/ 64 w 122"/>
                  <a:gd name="T21" fmla="*/ 3 h 58"/>
                  <a:gd name="T22" fmla="*/ 72 w 122"/>
                  <a:gd name="T23" fmla="*/ 8 h 58"/>
                  <a:gd name="T24" fmla="*/ 85 w 122"/>
                  <a:gd name="T25" fmla="*/ 14 h 58"/>
                  <a:gd name="T26" fmla="*/ 107 w 122"/>
                  <a:gd name="T27" fmla="*/ 29 h 58"/>
                  <a:gd name="T28" fmla="*/ 107 w 122"/>
                  <a:gd name="T29" fmla="*/ 29 h 58"/>
                  <a:gd name="T30" fmla="*/ 113 w 122"/>
                  <a:gd name="T31" fmla="*/ 35 h 58"/>
                  <a:gd name="T32" fmla="*/ 118 w 122"/>
                  <a:gd name="T33" fmla="*/ 41 h 58"/>
                  <a:gd name="T34" fmla="*/ 122 w 122"/>
                  <a:gd name="T35" fmla="*/ 47 h 58"/>
                  <a:gd name="T36" fmla="*/ 122 w 122"/>
                  <a:gd name="T37" fmla="*/ 47 h 58"/>
                  <a:gd name="T38" fmla="*/ 112 w 122"/>
                  <a:gd name="T39" fmla="*/ 40 h 58"/>
                  <a:gd name="T40" fmla="*/ 91 w 122"/>
                  <a:gd name="T41" fmla="*/ 26 h 58"/>
                  <a:gd name="T42" fmla="*/ 78 w 122"/>
                  <a:gd name="T43" fmla="*/ 19 h 58"/>
                  <a:gd name="T44" fmla="*/ 67 w 122"/>
                  <a:gd name="T45" fmla="*/ 14 h 58"/>
                  <a:gd name="T46" fmla="*/ 59 w 122"/>
                  <a:gd name="T47" fmla="*/ 10 h 58"/>
                  <a:gd name="T48" fmla="*/ 55 w 122"/>
                  <a:gd name="T49" fmla="*/ 10 h 58"/>
                  <a:gd name="T50" fmla="*/ 52 w 122"/>
                  <a:gd name="T51" fmla="*/ 10 h 58"/>
                  <a:gd name="T52" fmla="*/ 52 w 122"/>
                  <a:gd name="T53" fmla="*/ 10 h 58"/>
                  <a:gd name="T54" fmla="*/ 47 w 122"/>
                  <a:gd name="T55" fmla="*/ 15 h 58"/>
                  <a:gd name="T56" fmla="*/ 43 w 122"/>
                  <a:gd name="T57" fmla="*/ 21 h 58"/>
                  <a:gd name="T58" fmla="*/ 30 w 122"/>
                  <a:gd name="T59" fmla="*/ 39 h 58"/>
                  <a:gd name="T60" fmla="*/ 30 w 122"/>
                  <a:gd name="T61" fmla="*/ 39 h 58"/>
                  <a:gd name="T62" fmla="*/ 26 w 122"/>
                  <a:gd name="T63" fmla="*/ 45 h 58"/>
                  <a:gd name="T64" fmla="*/ 21 w 122"/>
                  <a:gd name="T65" fmla="*/ 49 h 58"/>
                  <a:gd name="T66" fmla="*/ 13 w 122"/>
                  <a:gd name="T67" fmla="*/ 55 h 58"/>
                  <a:gd name="T68" fmla="*/ 7 w 122"/>
                  <a:gd name="T69" fmla="*/ 57 h 58"/>
                  <a:gd name="T70" fmla="*/ 4 w 122"/>
                  <a:gd name="T71" fmla="*/ 58 h 58"/>
                  <a:gd name="T72" fmla="*/ 4 w 122"/>
                  <a:gd name="T73" fmla="*/ 58 h 58"/>
                  <a:gd name="T74" fmla="*/ 2 w 122"/>
                  <a:gd name="T75" fmla="*/ 51 h 58"/>
                  <a:gd name="T76" fmla="*/ 0 w 122"/>
                  <a:gd name="T77" fmla="*/ 45 h 58"/>
                  <a:gd name="T78" fmla="*/ 0 w 122"/>
                  <a:gd name="T79" fmla="*/ 42 h 58"/>
                  <a:gd name="T80" fmla="*/ 0 w 122"/>
                  <a:gd name="T81" fmla="*/ 42 h 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2"/>
                  <a:gd name="T124" fmla="*/ 0 h 58"/>
                  <a:gd name="T125" fmla="*/ 122 w 122"/>
                  <a:gd name="T126" fmla="*/ 58 h 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2" h="58">
                    <a:moveTo>
                      <a:pt x="0" y="42"/>
                    </a:moveTo>
                    <a:lnTo>
                      <a:pt x="0" y="42"/>
                    </a:lnTo>
                    <a:lnTo>
                      <a:pt x="14" y="32"/>
                    </a:lnTo>
                    <a:lnTo>
                      <a:pt x="25" y="23"/>
                    </a:lnTo>
                    <a:lnTo>
                      <a:pt x="36" y="13"/>
                    </a:lnTo>
                    <a:lnTo>
                      <a:pt x="45" y="5"/>
                    </a:lnTo>
                    <a:lnTo>
                      <a:pt x="51" y="2"/>
                    </a:lnTo>
                    <a:lnTo>
                      <a:pt x="57" y="0"/>
                    </a:lnTo>
                    <a:lnTo>
                      <a:pt x="64" y="3"/>
                    </a:lnTo>
                    <a:lnTo>
                      <a:pt x="72" y="8"/>
                    </a:lnTo>
                    <a:lnTo>
                      <a:pt x="85" y="14"/>
                    </a:lnTo>
                    <a:lnTo>
                      <a:pt x="107" y="29"/>
                    </a:lnTo>
                    <a:lnTo>
                      <a:pt x="113" y="35"/>
                    </a:lnTo>
                    <a:lnTo>
                      <a:pt x="118" y="41"/>
                    </a:lnTo>
                    <a:lnTo>
                      <a:pt x="122" y="47"/>
                    </a:lnTo>
                    <a:lnTo>
                      <a:pt x="112" y="40"/>
                    </a:lnTo>
                    <a:lnTo>
                      <a:pt x="91" y="26"/>
                    </a:lnTo>
                    <a:lnTo>
                      <a:pt x="78" y="19"/>
                    </a:lnTo>
                    <a:lnTo>
                      <a:pt x="67" y="14"/>
                    </a:lnTo>
                    <a:lnTo>
                      <a:pt x="59" y="10"/>
                    </a:lnTo>
                    <a:lnTo>
                      <a:pt x="55" y="10"/>
                    </a:lnTo>
                    <a:lnTo>
                      <a:pt x="52" y="10"/>
                    </a:lnTo>
                    <a:lnTo>
                      <a:pt x="47" y="15"/>
                    </a:lnTo>
                    <a:lnTo>
                      <a:pt x="43" y="21"/>
                    </a:lnTo>
                    <a:lnTo>
                      <a:pt x="30" y="39"/>
                    </a:lnTo>
                    <a:lnTo>
                      <a:pt x="26" y="45"/>
                    </a:lnTo>
                    <a:lnTo>
                      <a:pt x="21" y="49"/>
                    </a:lnTo>
                    <a:lnTo>
                      <a:pt x="13" y="55"/>
                    </a:lnTo>
                    <a:lnTo>
                      <a:pt x="7" y="57"/>
                    </a:lnTo>
                    <a:lnTo>
                      <a:pt x="4" y="58"/>
                    </a:lnTo>
                    <a:lnTo>
                      <a:pt x="2" y="51"/>
                    </a:lnTo>
                    <a:lnTo>
                      <a:pt x="0" y="45"/>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5" name="Freeform 29"/>
              <p:cNvSpPr>
                <a:spLocks/>
              </p:cNvSpPr>
              <p:nvPr/>
            </p:nvSpPr>
            <p:spPr bwMode="auto">
              <a:xfrm rot="3766183" flipH="1">
                <a:off x="4528" y="2104"/>
                <a:ext cx="120" cy="41"/>
              </a:xfrm>
              <a:custGeom>
                <a:avLst/>
                <a:gdLst>
                  <a:gd name="T0" fmla="*/ 0 w 120"/>
                  <a:gd name="T1" fmla="*/ 34 h 41"/>
                  <a:gd name="T2" fmla="*/ 0 w 120"/>
                  <a:gd name="T3" fmla="*/ 34 h 41"/>
                  <a:gd name="T4" fmla="*/ 3 w 120"/>
                  <a:gd name="T5" fmla="*/ 31 h 41"/>
                  <a:gd name="T6" fmla="*/ 9 w 120"/>
                  <a:gd name="T7" fmla="*/ 24 h 41"/>
                  <a:gd name="T8" fmla="*/ 19 w 120"/>
                  <a:gd name="T9" fmla="*/ 16 h 41"/>
                  <a:gd name="T10" fmla="*/ 25 w 120"/>
                  <a:gd name="T11" fmla="*/ 13 h 41"/>
                  <a:gd name="T12" fmla="*/ 32 w 120"/>
                  <a:gd name="T13" fmla="*/ 10 h 41"/>
                  <a:gd name="T14" fmla="*/ 32 w 120"/>
                  <a:gd name="T15" fmla="*/ 10 h 41"/>
                  <a:gd name="T16" fmla="*/ 45 w 120"/>
                  <a:gd name="T17" fmla="*/ 8 h 41"/>
                  <a:gd name="T18" fmla="*/ 52 w 120"/>
                  <a:gd name="T19" fmla="*/ 8 h 41"/>
                  <a:gd name="T20" fmla="*/ 58 w 120"/>
                  <a:gd name="T21" fmla="*/ 9 h 41"/>
                  <a:gd name="T22" fmla="*/ 65 w 120"/>
                  <a:gd name="T23" fmla="*/ 12 h 41"/>
                  <a:gd name="T24" fmla="*/ 65 w 120"/>
                  <a:gd name="T25" fmla="*/ 12 h 41"/>
                  <a:gd name="T26" fmla="*/ 84 w 120"/>
                  <a:gd name="T27" fmla="*/ 19 h 41"/>
                  <a:gd name="T28" fmla="*/ 94 w 120"/>
                  <a:gd name="T29" fmla="*/ 24 h 41"/>
                  <a:gd name="T30" fmla="*/ 103 w 120"/>
                  <a:gd name="T31" fmla="*/ 29 h 41"/>
                  <a:gd name="T32" fmla="*/ 103 w 120"/>
                  <a:gd name="T33" fmla="*/ 29 h 41"/>
                  <a:gd name="T34" fmla="*/ 120 w 120"/>
                  <a:gd name="T35" fmla="*/ 41 h 41"/>
                  <a:gd name="T36" fmla="*/ 120 w 120"/>
                  <a:gd name="T37" fmla="*/ 41 h 41"/>
                  <a:gd name="T38" fmla="*/ 114 w 120"/>
                  <a:gd name="T39" fmla="*/ 35 h 41"/>
                  <a:gd name="T40" fmla="*/ 97 w 120"/>
                  <a:gd name="T41" fmla="*/ 20 h 41"/>
                  <a:gd name="T42" fmla="*/ 87 w 120"/>
                  <a:gd name="T43" fmla="*/ 13 h 41"/>
                  <a:gd name="T44" fmla="*/ 76 w 120"/>
                  <a:gd name="T45" fmla="*/ 7 h 41"/>
                  <a:gd name="T46" fmla="*/ 66 w 120"/>
                  <a:gd name="T47" fmla="*/ 3 h 41"/>
                  <a:gd name="T48" fmla="*/ 61 w 120"/>
                  <a:gd name="T49" fmla="*/ 2 h 41"/>
                  <a:gd name="T50" fmla="*/ 56 w 120"/>
                  <a:gd name="T51" fmla="*/ 0 h 41"/>
                  <a:gd name="T52" fmla="*/ 56 w 120"/>
                  <a:gd name="T53" fmla="*/ 0 h 41"/>
                  <a:gd name="T54" fmla="*/ 41 w 120"/>
                  <a:gd name="T55" fmla="*/ 3 h 41"/>
                  <a:gd name="T56" fmla="*/ 29 w 120"/>
                  <a:gd name="T57" fmla="*/ 5 h 41"/>
                  <a:gd name="T58" fmla="*/ 19 w 120"/>
                  <a:gd name="T59" fmla="*/ 10 h 41"/>
                  <a:gd name="T60" fmla="*/ 11 w 120"/>
                  <a:gd name="T61" fmla="*/ 16 h 41"/>
                  <a:gd name="T62" fmla="*/ 11 w 120"/>
                  <a:gd name="T63" fmla="*/ 16 h 41"/>
                  <a:gd name="T64" fmla="*/ 6 w 120"/>
                  <a:gd name="T65" fmla="*/ 23 h 41"/>
                  <a:gd name="T66" fmla="*/ 3 w 120"/>
                  <a:gd name="T67" fmla="*/ 28 h 41"/>
                  <a:gd name="T68" fmla="*/ 0 w 120"/>
                  <a:gd name="T69" fmla="*/ 34 h 41"/>
                  <a:gd name="T70" fmla="*/ 0 w 120"/>
                  <a:gd name="T71" fmla="*/ 34 h 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0"/>
                  <a:gd name="T109" fmla="*/ 0 h 41"/>
                  <a:gd name="T110" fmla="*/ 120 w 120"/>
                  <a:gd name="T111" fmla="*/ 41 h 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0" h="41">
                    <a:moveTo>
                      <a:pt x="0" y="34"/>
                    </a:moveTo>
                    <a:lnTo>
                      <a:pt x="0" y="34"/>
                    </a:lnTo>
                    <a:lnTo>
                      <a:pt x="3" y="31"/>
                    </a:lnTo>
                    <a:lnTo>
                      <a:pt x="9" y="24"/>
                    </a:lnTo>
                    <a:lnTo>
                      <a:pt x="19" y="16"/>
                    </a:lnTo>
                    <a:lnTo>
                      <a:pt x="25" y="13"/>
                    </a:lnTo>
                    <a:lnTo>
                      <a:pt x="32" y="10"/>
                    </a:lnTo>
                    <a:lnTo>
                      <a:pt x="45" y="8"/>
                    </a:lnTo>
                    <a:lnTo>
                      <a:pt x="52" y="8"/>
                    </a:lnTo>
                    <a:lnTo>
                      <a:pt x="58" y="9"/>
                    </a:lnTo>
                    <a:lnTo>
                      <a:pt x="65" y="12"/>
                    </a:lnTo>
                    <a:lnTo>
                      <a:pt x="84" y="19"/>
                    </a:lnTo>
                    <a:lnTo>
                      <a:pt x="94" y="24"/>
                    </a:lnTo>
                    <a:lnTo>
                      <a:pt x="103" y="29"/>
                    </a:lnTo>
                    <a:lnTo>
                      <a:pt x="120" y="41"/>
                    </a:lnTo>
                    <a:lnTo>
                      <a:pt x="114" y="35"/>
                    </a:lnTo>
                    <a:lnTo>
                      <a:pt x="97" y="20"/>
                    </a:lnTo>
                    <a:lnTo>
                      <a:pt x="87" y="13"/>
                    </a:lnTo>
                    <a:lnTo>
                      <a:pt x="76" y="7"/>
                    </a:lnTo>
                    <a:lnTo>
                      <a:pt x="66" y="3"/>
                    </a:lnTo>
                    <a:lnTo>
                      <a:pt x="61" y="2"/>
                    </a:lnTo>
                    <a:lnTo>
                      <a:pt x="56" y="0"/>
                    </a:lnTo>
                    <a:lnTo>
                      <a:pt x="41" y="3"/>
                    </a:lnTo>
                    <a:lnTo>
                      <a:pt x="29" y="5"/>
                    </a:lnTo>
                    <a:lnTo>
                      <a:pt x="19" y="10"/>
                    </a:lnTo>
                    <a:lnTo>
                      <a:pt x="11" y="16"/>
                    </a:lnTo>
                    <a:lnTo>
                      <a:pt x="6" y="23"/>
                    </a:lnTo>
                    <a:lnTo>
                      <a:pt x="3" y="28"/>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76" name="Freeform 30"/>
              <p:cNvSpPr>
                <a:spLocks/>
              </p:cNvSpPr>
              <p:nvPr/>
            </p:nvSpPr>
            <p:spPr bwMode="auto">
              <a:xfrm rot="3766183" flipH="1">
                <a:off x="4504" y="2033"/>
                <a:ext cx="20" cy="80"/>
              </a:xfrm>
              <a:custGeom>
                <a:avLst/>
                <a:gdLst>
                  <a:gd name="T0" fmla="*/ 0 w 20"/>
                  <a:gd name="T1" fmla="*/ 80 h 80"/>
                  <a:gd name="T2" fmla="*/ 0 w 20"/>
                  <a:gd name="T3" fmla="*/ 80 h 80"/>
                  <a:gd name="T4" fmla="*/ 0 w 20"/>
                  <a:gd name="T5" fmla="*/ 76 h 80"/>
                  <a:gd name="T6" fmla="*/ 1 w 20"/>
                  <a:gd name="T7" fmla="*/ 69 h 80"/>
                  <a:gd name="T8" fmla="*/ 6 w 20"/>
                  <a:gd name="T9" fmla="*/ 53 h 80"/>
                  <a:gd name="T10" fmla="*/ 11 w 20"/>
                  <a:gd name="T11" fmla="*/ 36 h 80"/>
                  <a:gd name="T12" fmla="*/ 13 w 20"/>
                  <a:gd name="T13" fmla="*/ 22 h 80"/>
                  <a:gd name="T14" fmla="*/ 13 w 20"/>
                  <a:gd name="T15" fmla="*/ 22 h 80"/>
                  <a:gd name="T16" fmla="*/ 13 w 20"/>
                  <a:gd name="T17" fmla="*/ 13 h 80"/>
                  <a:gd name="T18" fmla="*/ 10 w 20"/>
                  <a:gd name="T19" fmla="*/ 7 h 80"/>
                  <a:gd name="T20" fmla="*/ 8 w 20"/>
                  <a:gd name="T21" fmla="*/ 0 h 80"/>
                  <a:gd name="T22" fmla="*/ 8 w 20"/>
                  <a:gd name="T23" fmla="*/ 0 h 80"/>
                  <a:gd name="T24" fmla="*/ 10 w 20"/>
                  <a:gd name="T25" fmla="*/ 1 h 80"/>
                  <a:gd name="T26" fmla="*/ 13 w 20"/>
                  <a:gd name="T27" fmla="*/ 3 h 80"/>
                  <a:gd name="T28" fmla="*/ 15 w 20"/>
                  <a:gd name="T29" fmla="*/ 6 h 80"/>
                  <a:gd name="T30" fmla="*/ 18 w 20"/>
                  <a:gd name="T31" fmla="*/ 10 h 80"/>
                  <a:gd name="T32" fmla="*/ 19 w 20"/>
                  <a:gd name="T33" fmla="*/ 15 h 80"/>
                  <a:gd name="T34" fmla="*/ 20 w 20"/>
                  <a:gd name="T35" fmla="*/ 22 h 80"/>
                  <a:gd name="T36" fmla="*/ 19 w 20"/>
                  <a:gd name="T37" fmla="*/ 29 h 80"/>
                  <a:gd name="T38" fmla="*/ 19 w 20"/>
                  <a:gd name="T39" fmla="*/ 29 h 80"/>
                  <a:gd name="T40" fmla="*/ 14 w 20"/>
                  <a:gd name="T41" fmla="*/ 48 h 80"/>
                  <a:gd name="T42" fmla="*/ 8 w 20"/>
                  <a:gd name="T43" fmla="*/ 64 h 80"/>
                  <a:gd name="T44" fmla="*/ 0 w 20"/>
                  <a:gd name="T45" fmla="*/ 80 h 80"/>
                  <a:gd name="T46" fmla="*/ 0 w 20"/>
                  <a:gd name="T47" fmla="*/ 80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
                  <a:gd name="T73" fmla="*/ 0 h 80"/>
                  <a:gd name="T74" fmla="*/ 20 w 2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 h="80">
                    <a:moveTo>
                      <a:pt x="0" y="80"/>
                    </a:moveTo>
                    <a:lnTo>
                      <a:pt x="0" y="80"/>
                    </a:lnTo>
                    <a:lnTo>
                      <a:pt x="0" y="76"/>
                    </a:lnTo>
                    <a:lnTo>
                      <a:pt x="1" y="69"/>
                    </a:lnTo>
                    <a:lnTo>
                      <a:pt x="6" y="53"/>
                    </a:lnTo>
                    <a:lnTo>
                      <a:pt x="11" y="36"/>
                    </a:lnTo>
                    <a:lnTo>
                      <a:pt x="13" y="22"/>
                    </a:lnTo>
                    <a:lnTo>
                      <a:pt x="13" y="13"/>
                    </a:lnTo>
                    <a:lnTo>
                      <a:pt x="10" y="7"/>
                    </a:lnTo>
                    <a:lnTo>
                      <a:pt x="8" y="0"/>
                    </a:lnTo>
                    <a:lnTo>
                      <a:pt x="10" y="1"/>
                    </a:lnTo>
                    <a:lnTo>
                      <a:pt x="13" y="3"/>
                    </a:lnTo>
                    <a:lnTo>
                      <a:pt x="15" y="6"/>
                    </a:lnTo>
                    <a:lnTo>
                      <a:pt x="18" y="10"/>
                    </a:lnTo>
                    <a:lnTo>
                      <a:pt x="19" y="15"/>
                    </a:lnTo>
                    <a:lnTo>
                      <a:pt x="20" y="22"/>
                    </a:lnTo>
                    <a:lnTo>
                      <a:pt x="19" y="29"/>
                    </a:lnTo>
                    <a:lnTo>
                      <a:pt x="14" y="48"/>
                    </a:lnTo>
                    <a:lnTo>
                      <a:pt x="8" y="64"/>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5065" name="Text Box 103"/>
          <p:cNvSpPr txBox="1">
            <a:spLocks noChangeArrowheads="1"/>
          </p:cNvSpPr>
          <p:nvPr/>
        </p:nvSpPr>
        <p:spPr bwMode="auto">
          <a:xfrm>
            <a:off x="1374775" y="2070100"/>
            <a:ext cx="2797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sz="1800">
                <a:solidFill>
                  <a:schemeClr val="bg1"/>
                </a:solidFill>
              </a:rPr>
              <a:t>typecode generator</a:t>
            </a:r>
          </a:p>
        </p:txBody>
      </p:sp>
      <p:pic>
        <p:nvPicPr>
          <p:cNvPr id="42"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781" y="1086527"/>
            <a:ext cx="668924" cy="4034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C:\Users\trhoades\AppData\Local\Temp\SNAGHTML935a2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781" y="1688845"/>
            <a:ext cx="668924" cy="403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p:spPr>
        <p:txBody>
          <a:bodyPr/>
          <a:lstStyle/>
          <a:p>
            <a:pPr eaLnBrk="1" hangingPunct="1"/>
            <a:r>
              <a:rPr lang="en-US"/>
              <a:t>Lesson objectives review</a:t>
            </a:r>
          </a:p>
        </p:txBody>
      </p:sp>
      <p:sp>
        <p:nvSpPr>
          <p:cNvPr id="46083" name="Rectangle 3"/>
          <p:cNvSpPr>
            <a:spLocks noGrp="1" noChangeArrowheads="1"/>
          </p:cNvSpPr>
          <p:nvPr>
            <p:ph idx="1"/>
          </p:nvPr>
        </p:nvSpPr>
        <p:spPr/>
        <p:txBody>
          <a:bodyPr/>
          <a:lstStyle/>
          <a:p>
            <a:pPr>
              <a:buFont typeface="Wingdings 3" pitchFamily="18" charset="2"/>
              <a:buNone/>
            </a:pPr>
            <a:r>
              <a:rPr lang="en-US"/>
              <a:t>You should now be able to:</a:t>
            </a:r>
          </a:p>
          <a:p>
            <a:pPr lvl="1" eaLnBrk="1" hangingPunct="1"/>
            <a:r>
              <a:rPr lang="en-US"/>
              <a:t>Describe the purpose of the Line of Business model</a:t>
            </a:r>
          </a:p>
          <a:p>
            <a:pPr lvl="1" eaLnBrk="1" hangingPunct="1"/>
            <a:r>
              <a:rPr lang="en-US"/>
              <a:t>Describe how the LOB typelists define the LOB model</a:t>
            </a:r>
          </a:p>
          <a:p>
            <a:pPr lvl="1" eaLnBrk="1" hangingPunct="1"/>
            <a:r>
              <a:rPr lang="en-US"/>
              <a:t>Configure LOB typelists</a:t>
            </a:r>
          </a:p>
          <a:p>
            <a:pPr lvl="1" eaLnBrk="1" hangingPunct="1"/>
            <a:endParaRPr 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pPr eaLnBrk="1" hangingPunct="1"/>
            <a:r>
              <a:rPr lang="en-US"/>
              <a:t>Review questions</a:t>
            </a:r>
          </a:p>
        </p:txBody>
      </p:sp>
      <p:sp>
        <p:nvSpPr>
          <p:cNvPr id="47107" name="Rectangle 45"/>
          <p:cNvSpPr>
            <a:spLocks noGrp="1" noChangeArrowheads="1"/>
          </p:cNvSpPr>
          <p:nvPr>
            <p:ph idx="1"/>
          </p:nvPr>
        </p:nvSpPr>
        <p:spPr/>
        <p:txBody>
          <a:bodyPr/>
          <a:lstStyle/>
          <a:p>
            <a:pPr marL="457200" indent="-457200">
              <a:buFont typeface="Webdings" pitchFamily="18" charset="2"/>
              <a:buAutoNum type="arabicPeriod"/>
            </a:pPr>
            <a:r>
              <a:rPr lang="en-US"/>
              <a:t>What is the difference between the </a:t>
            </a:r>
            <a:r>
              <a:rPr lang="en-US" err="1"/>
              <a:t>LossType</a:t>
            </a:r>
            <a:r>
              <a:rPr lang="en-US"/>
              <a:t> and </a:t>
            </a:r>
            <a:r>
              <a:rPr lang="en-US" err="1"/>
              <a:t>LOBCode</a:t>
            </a:r>
            <a:r>
              <a:rPr lang="en-US"/>
              <a:t> typelists?</a:t>
            </a:r>
          </a:p>
          <a:p>
            <a:pPr marL="457200" indent="-457200">
              <a:buFont typeface="Webdings" pitchFamily="18" charset="2"/>
              <a:buAutoNum type="arabicPeriod"/>
            </a:pPr>
            <a:r>
              <a:rPr lang="en-US"/>
              <a:t>What is the primary purpose of an </a:t>
            </a:r>
            <a:r>
              <a:rPr lang="en-US" err="1"/>
              <a:t>ExposureType</a:t>
            </a:r>
            <a:r>
              <a:rPr lang="en-US"/>
              <a:t>? Name an exposure type which could map to multiple coverages.</a:t>
            </a:r>
          </a:p>
          <a:p>
            <a:pPr marL="457200" indent="-457200">
              <a:buFont typeface="Webdings" pitchFamily="18" charset="2"/>
              <a:buAutoNum type="arabicPeriod"/>
            </a:pPr>
            <a:r>
              <a:rPr lang="en-US" err="1"/>
              <a:t>Typecodes</a:t>
            </a:r>
            <a:r>
              <a:rPr lang="en-US"/>
              <a:t> at one LOB level can have only one parent and only one child. Which level is it? Why is this true?</a:t>
            </a:r>
          </a:p>
          <a:p>
            <a:pPr marL="457200" indent="-457200">
              <a:buFont typeface="Webdings" pitchFamily="18" charset="2"/>
              <a:buAutoNum type="arabicPeriod"/>
            </a:pPr>
            <a:r>
              <a:rPr lang="en-US"/>
              <a:t>Where would you go in the </a:t>
            </a:r>
            <a:r>
              <a:rPr lang="en-US" err="1"/>
              <a:t>LOBCode</a:t>
            </a:r>
            <a:r>
              <a:rPr lang="en-US"/>
              <a:t> typelist to associate an existing Policy Type of "</a:t>
            </a:r>
            <a:r>
              <a:rPr lang="en-US" err="1"/>
              <a:t>BusinessOwners</a:t>
            </a:r>
            <a:r>
              <a:rPr lang="en-US"/>
              <a:t>” to an existing coverage of "Directors and Officers"?</a:t>
            </a:r>
          </a:p>
          <a:p>
            <a:pPr marL="457200" indent="-457200">
              <a:buFont typeface="Webdings" pitchFamily="18" charset="2"/>
              <a:buAutoNum type="arabicPeriod"/>
            </a:pPr>
            <a:r>
              <a:rPr lang="en-US"/>
              <a:t>When you retire or delete a </a:t>
            </a:r>
            <a:r>
              <a:rPr lang="en-US" err="1"/>
              <a:t>typecode</a:t>
            </a:r>
            <a:r>
              <a:rPr lang="en-US"/>
              <a:t>:</a:t>
            </a:r>
          </a:p>
          <a:p>
            <a:pPr marL="933450" lvl="1" indent="-419100">
              <a:buFont typeface="Webdings" pitchFamily="18" charset="2"/>
              <a:buAutoNum type="alphaLcParenR"/>
            </a:pPr>
            <a:r>
              <a:rPr lang="en-US"/>
              <a:t>Can new objects use the value?</a:t>
            </a:r>
          </a:p>
          <a:p>
            <a:pPr marL="933450" lvl="1" indent="-419100">
              <a:buFont typeface="Webdings" pitchFamily="18" charset="2"/>
              <a:buAutoNum type="alphaLcParenR"/>
            </a:pPr>
            <a:r>
              <a:rPr lang="en-US"/>
              <a:t>Can existing objects that use the value be displayed?</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Notices</a:t>
            </a:r>
          </a:p>
        </p:txBody>
      </p:sp>
      <p:sp>
        <p:nvSpPr>
          <p:cNvPr id="51203" name="Rectangle 3"/>
          <p:cNvSpPr>
            <a:spLocks noGrp="1" noChangeArrowheads="1"/>
          </p:cNvSpPr>
          <p:nvPr>
            <p:ph type="body" idx="1"/>
          </p:nvPr>
        </p:nvSpPr>
        <p:spPr/>
        <p:txBody>
          <a:bodyPr/>
          <a:lstStyle/>
          <a:p>
            <a:pPr marL="0" indent="0">
              <a:buFont typeface="Wingdings 3" pitchFamily="18" charset="2"/>
              <a:buNone/>
            </a:pPr>
            <a:r>
              <a:rPr lang="en-US" sz="1600" b="1"/>
              <a:t>Copyright © 2001-2014 Guidewire Software, Inc. All rights reserved.</a:t>
            </a:r>
          </a:p>
          <a:p>
            <a:pPr marL="0" indent="0">
              <a:buNone/>
            </a:pPr>
            <a:r>
              <a:rPr lang="en-US" sz="1600"/>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DataHub, Guidewire InfoCenter, Guidewire Standard Reporting, Guidewire ExampleCenter, Guidewire Account Manager Portal, Guidewire Claim Portal, Guidewire Policyholder Portal, ClaimCenter, BillingCenter, PolicyCenter, InsuranceSuite, Gosu, Deliver Insurance Your Way, and the Guidewire logo are trademarks, service marks, or registered trademarks of Guidewire Software, Inc. in the United States and/or other countries.</a:t>
            </a:r>
          </a:p>
          <a:p>
            <a:pPr marL="0" indent="0">
              <a:buNone/>
            </a:pPr>
            <a:r>
              <a:rPr lang="en-US" sz="1600"/>
              <a:t>All other trademarks are the property of their respective owners.</a:t>
            </a:r>
          </a:p>
          <a:p>
            <a:pPr marL="0" indent="0">
              <a:buNone/>
            </a:pPr>
            <a:r>
              <a:rPr lang="en-US" sz="1600" b="1"/>
              <a:t>This material is confidential and proprietary to Guidewire and subject to the confidentiality terms in the applicable license agreement and/or separate nondisclosure agreement.</a:t>
            </a:r>
          </a:p>
          <a:p>
            <a:pPr marL="0" indent="0">
              <a:buNone/>
            </a:pPr>
            <a:r>
              <a:rPr lang="en-US" sz="1600"/>
              <a:t>This 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p>
          <a:p>
            <a:pPr marL="0" indent="0">
              <a:buNone/>
            </a:pPr>
            <a:r>
              <a:rPr lang="en-US" sz="1600"/>
              <a:t>Guidewire products are protected by one or more United States patents.</a:t>
            </a:r>
          </a:p>
        </p:txBody>
      </p:sp>
    </p:spTree>
    <p:extLst>
      <p:ext uri="{BB962C8B-B14F-4D97-AF65-F5344CB8AC3E}">
        <p14:creationId xmlns:p14="http://schemas.microsoft.com/office/powerpoint/2010/main" val="31582745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14960" y="477520"/>
            <a:ext cx="8522653" cy="5842000"/>
          </a:xfrm>
          <a:prstGeom prst="rect">
            <a:avLst/>
          </a:prstGeom>
        </p:spPr>
      </p:pic>
    </p:spTree>
    <p:extLst>
      <p:ext uri="{BB962C8B-B14F-4D97-AF65-F5344CB8AC3E}">
        <p14:creationId xmlns:p14="http://schemas.microsoft.com/office/powerpoint/2010/main" val="9231285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65760" y="355600"/>
            <a:ext cx="8471853" cy="5781040"/>
          </a:xfrm>
          <a:prstGeom prst="rect">
            <a:avLst/>
          </a:prstGeom>
        </p:spPr>
      </p:pic>
    </p:spTree>
    <p:extLst>
      <p:ext uri="{BB962C8B-B14F-4D97-AF65-F5344CB8AC3E}">
        <p14:creationId xmlns:p14="http://schemas.microsoft.com/office/powerpoint/2010/main" val="25074319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94640" y="375920"/>
            <a:ext cx="8542973" cy="5872480"/>
          </a:xfrm>
          <a:prstGeom prst="rect">
            <a:avLst/>
          </a:prstGeom>
        </p:spPr>
      </p:pic>
    </p:spTree>
    <p:extLst>
      <p:ext uri="{BB962C8B-B14F-4D97-AF65-F5344CB8AC3E}">
        <p14:creationId xmlns:p14="http://schemas.microsoft.com/office/powerpoint/2010/main" val="21092240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35280" y="203200"/>
            <a:ext cx="8502333" cy="5994399"/>
          </a:xfrm>
          <a:prstGeom prst="rect">
            <a:avLst/>
          </a:prstGeom>
        </p:spPr>
      </p:pic>
    </p:spTree>
    <p:extLst>
      <p:ext uri="{BB962C8B-B14F-4D97-AF65-F5344CB8AC3E}">
        <p14:creationId xmlns:p14="http://schemas.microsoft.com/office/powerpoint/2010/main" val="23431494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3680" y="355600"/>
            <a:ext cx="8603933" cy="5862320"/>
          </a:xfrm>
          <a:prstGeom prst="rect">
            <a:avLst/>
          </a:prstGeom>
        </p:spPr>
      </p:pic>
    </p:spTree>
    <p:extLst>
      <p:ext uri="{BB962C8B-B14F-4D97-AF65-F5344CB8AC3E}">
        <p14:creationId xmlns:p14="http://schemas.microsoft.com/office/powerpoint/2010/main" val="1354482153"/>
      </p:ext>
    </p:extLst>
  </p:cSld>
  <p:clrMapOvr>
    <a:masterClrMapping/>
  </p:clrMapOvr>
  <p:transition/>
</p:sld>
</file>

<file path=ppt/theme/theme1.xml><?xml version="1.0" encoding="utf-8"?>
<a:theme xmlns:a="http://schemas.openxmlformats.org/drawingml/2006/main" name="1_test-template">
  <a:themeElements>
    <a:clrScheme name="">
      <a:dk1>
        <a:srgbClr val="8F8F5C"/>
      </a:dk1>
      <a:lt1>
        <a:srgbClr val="FFFFFF"/>
      </a:lt1>
      <a:dk2>
        <a:srgbClr val="000000"/>
      </a:dk2>
      <a:lt2>
        <a:srgbClr val="DADAB3"/>
      </a:lt2>
      <a:accent1>
        <a:srgbClr val="003399"/>
      </a:accent1>
      <a:accent2>
        <a:srgbClr val="FF9933"/>
      </a:accent2>
      <a:accent3>
        <a:srgbClr val="AAAAAA"/>
      </a:accent3>
      <a:accent4>
        <a:srgbClr val="DADADA"/>
      </a:accent4>
      <a:accent5>
        <a:srgbClr val="AAADCA"/>
      </a:accent5>
      <a:accent6>
        <a:srgbClr val="E78A2D"/>
      </a:accent6>
      <a:hlink>
        <a:srgbClr val="C0C0C0"/>
      </a:hlink>
      <a:folHlink>
        <a:srgbClr val="FFCC00"/>
      </a:folHlink>
    </a:clrScheme>
    <a:fontScheme name="test-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spAutoFit/>
      </a:bodyPr>
      <a:lstStyle>
        <a:defPPr>
          <a:defRPr dirty="0" err="1" smtClean="0">
            <a:solidFill>
              <a:srgbClr val="C00000"/>
            </a:solidFill>
            <a:latin typeface="Calibri" pitchFamily="34" charset="0"/>
            <a:cs typeface="Calibri" pitchFamily="34" charset="0"/>
          </a:defRPr>
        </a:defPPr>
      </a:lstStyle>
    </a:txDef>
  </a:objectDefaults>
  <a:extraClrSchemeLst>
    <a:extraClrScheme>
      <a:clrScheme name="test-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st-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st-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st-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st-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st-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st-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B57B5F54F4DA48B31C4943C8567926" ma:contentTypeVersion="3" ma:contentTypeDescription="Create a new document." ma:contentTypeScope="" ma:versionID="5eaa3ee1509582f4e02561b7145d904d">
  <xsd:schema xmlns:xsd="http://www.w3.org/2001/XMLSchema" xmlns:xs="http://www.w3.org/2001/XMLSchema" xmlns:p="http://schemas.microsoft.com/office/2006/metadata/properties" xmlns:ns2="e38a8859-07ab-46c5-a44f-5c9b86e92d7c" targetNamespace="http://schemas.microsoft.com/office/2006/metadata/properties" ma:root="true" ma:fieldsID="4d2d3dc816ad86660348993a9b5cdcc4" ns2:_="">
    <xsd:import namespace="e38a8859-07ab-46c5-a44f-5c9b86e92d7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a8859-07ab-46c5-a44f-5c9b86e92d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DF70EA-CF1F-4A4C-8874-714CB013E37F}">
  <ds:schemaRefs>
    <ds:schemaRef ds:uri="http://schemas.microsoft.com/sharepoint/v3/contenttype/forms"/>
  </ds:schemaRefs>
</ds:datastoreItem>
</file>

<file path=customXml/itemProps2.xml><?xml version="1.0" encoding="utf-8"?>
<ds:datastoreItem xmlns:ds="http://schemas.openxmlformats.org/officeDocument/2006/customXml" ds:itemID="{85D6B8F0-B868-466A-A5DD-999A66C2D23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544DF75-C8F4-4522-A191-33A0921FD4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8a8859-07ab-46c5-a44f-5c9b86e92d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48</Slides>
  <Notes>47</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1_test-template</vt:lpstr>
      <vt:lpstr>Line of Business: Typelists</vt:lpstr>
      <vt:lpstr>Lesson objectives</vt:lpstr>
      <vt:lpstr>Lesson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outline</vt:lpstr>
      <vt:lpstr>PowerPoint Presentation</vt:lpstr>
      <vt:lpstr>PowerPoint Presentation</vt:lpstr>
      <vt:lpstr>PowerPoint Presentation</vt:lpstr>
      <vt:lpstr>LOB typelists</vt:lpstr>
      <vt:lpstr>PowerPoint Presentation</vt:lpstr>
      <vt:lpstr>PowerPoint Presentation</vt:lpstr>
      <vt:lpstr>PowerPoint Presentation</vt:lpstr>
      <vt:lpstr>Common LOB model configurations</vt:lpstr>
      <vt:lpstr>Lesson outline</vt:lpstr>
      <vt:lpstr>Identifying LOB Typelists </vt:lpstr>
      <vt:lpstr>Selecting a LOB typelist</vt:lpstr>
      <vt:lpstr>Example parent/child LOB typelist structure</vt:lpstr>
      <vt:lpstr>Children and parent codes</vt:lpstr>
      <vt:lpstr>Category</vt:lpstr>
      <vt:lpstr>Removing codes from LOB model</vt:lpstr>
      <vt:lpstr>Retiring typecodes</vt:lpstr>
      <vt:lpstr>Retiring CoverageSubtype typecodes</vt:lpstr>
      <vt:lpstr>Creating and removing codes and code associations</vt:lpstr>
      <vt:lpstr>Remove typecode from parent</vt:lpstr>
      <vt:lpstr>Referential integrity within the LOB model</vt:lpstr>
      <vt:lpstr>Referential integrity beyond LOB model: example</vt:lpstr>
      <vt:lpstr>Viewing External Typelists in LOB Typelists</vt:lpstr>
      <vt:lpstr>Examples: Incoming and Outgoing Categories to External Typelists</vt:lpstr>
      <vt:lpstr>Non-LOB dependent typelists </vt:lpstr>
      <vt:lpstr>Deploying line of business changes</vt:lpstr>
      <vt:lpstr>The PolicyCenter typecode generator</vt:lpstr>
      <vt:lpstr>Lesson objectives review</vt:lpstr>
      <vt:lpstr>Review questions</vt:lpstr>
      <vt:lpstr>Notices</vt:lpstr>
    </vt:vector>
  </TitlesOfParts>
  <Company>Guidewire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of Business: Typelists</dc:title>
  <dc:creator>Tom Rhoades</dc:creator>
  <dc:description>2050</dc:description>
  <cp:revision>2</cp:revision>
  <cp:lastPrinted>2013-11-07T20:33:46Z</cp:lastPrinted>
  <dcterms:created xsi:type="dcterms:W3CDTF">2007-08-02T20:13:16Z</dcterms:created>
  <dcterms:modified xsi:type="dcterms:W3CDTF">2021-04-01T06:22:54Z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BuildNumber">
    <vt:lpwstr>50</vt:lpwstr>
  </property>
  <property fmtid="{D5CDD505-2E9C-101B-9397-08002B2CF9AE}" pid="3" name="SectionVersionNumber">
    <vt:lpwstr>4.0.2.100</vt:lpwstr>
  </property>
  <property fmtid="{D5CDD505-2E9C-101B-9397-08002B2CF9AE}" pid="4" name="ContentTypeId">
    <vt:lpwstr>0x0101008CB57B5F54F4DA48B31C4943C8567926</vt:lpwstr>
  </property>
</Properties>
</file>